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8" r:id="rId4"/>
    <p:sldMasterId id="2147483710" r:id="rId5"/>
  </p:sldMasterIdLst>
  <p:notesMasterIdLst>
    <p:notesMasterId r:id="rId36"/>
  </p:notesMasterIdLst>
  <p:sldIdLst>
    <p:sldId id="256" r:id="rId6"/>
    <p:sldId id="295" r:id="rId7"/>
    <p:sldId id="260" r:id="rId8"/>
    <p:sldId id="259" r:id="rId9"/>
    <p:sldId id="257" r:id="rId10"/>
    <p:sldId id="258" r:id="rId11"/>
    <p:sldId id="262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96" r:id="rId3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11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94660"/>
  </p:normalViewPr>
  <p:slideViewPr>
    <p:cSldViewPr>
      <p:cViewPr varScale="1">
        <p:scale>
          <a:sx n="87" d="100"/>
          <a:sy n="87" d="100"/>
        </p:scale>
        <p:origin x="10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49200-01DB-438F-9E47-F397D6B2C18D}" type="datetimeFigureOut">
              <a:rPr lang="tr-TR" smtClean="0"/>
              <a:t>13.12.2013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1DD9A-D23E-483B-B1FD-C13D1ED176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150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1DD9A-D23E-483B-B1FD-C13D1ED17604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66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2930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4284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84963" y="1604963"/>
            <a:ext cx="2074862" cy="45227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75363" cy="45227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4451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90600" y="5334000"/>
            <a:ext cx="7769225" cy="70167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205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3806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9484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193939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79813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6613" y="2438400"/>
            <a:ext cx="3579812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7069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93632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23456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39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6110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1203829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3559129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57061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399213" y="1417638"/>
            <a:ext cx="1827212" cy="52085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2413" cy="52085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39814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82046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99485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6304882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34693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25687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1230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809075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99175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1188456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0244305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73073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84963" y="1604963"/>
            <a:ext cx="2074862" cy="45227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75363" cy="45227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2935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90600" y="5334000"/>
            <a:ext cx="7769225" cy="70167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10622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85609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23703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9333671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79813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6613" y="2438400"/>
            <a:ext cx="3579812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255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504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45737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0097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70073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5242908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79767476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2447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399213" y="1417638"/>
            <a:ext cx="1827212" cy="52085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2413" cy="52085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013676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5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75050-0E15-4C5B-92B0-66D068882F1F}" type="datetimeFigureOut">
              <a:rPr lang="tr-TR" smtClean="0"/>
              <a:pPr/>
              <a:t>13.12.2013</a:t>
            </a:fld>
            <a:endParaRPr lang="tr-TR"/>
          </a:p>
        </p:txBody>
      </p:sp>
      <p:sp>
        <p:nvSpPr>
          <p:cNvPr id="6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092713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75050-0E15-4C5B-92B0-66D068882F1F}" type="datetimeFigureOut">
              <a:rPr lang="tr-TR" smtClean="0"/>
              <a:pPr/>
              <a:t>13.12.2013</a:t>
            </a:fld>
            <a:endParaRPr lang="tr-TR"/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987561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75050-0E15-4C5B-92B0-66D068882F1F}" type="datetimeFigureOut">
              <a:rPr lang="tr-TR" smtClean="0"/>
              <a:pPr/>
              <a:t>13.12.2013</a:t>
            </a:fld>
            <a:endParaRPr lang="tr-TR"/>
          </a:p>
        </p:txBody>
      </p:sp>
      <p:sp>
        <p:nvSpPr>
          <p:cNvPr id="7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387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2209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1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75050-0E15-4C5B-92B0-66D068882F1F}" type="datetimeFigureOut">
              <a:rPr lang="tr-TR" smtClean="0"/>
              <a:pPr/>
              <a:t>13.12.2013</a:t>
            </a:fld>
            <a:endParaRPr lang="tr-TR"/>
          </a:p>
        </p:txBody>
      </p:sp>
      <p:sp>
        <p:nvSpPr>
          <p:cNvPr id="6" name="2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12035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75050-0E15-4C5B-92B0-66D068882F1F}" type="datetimeFigureOut">
              <a:rPr lang="tr-TR" smtClean="0"/>
              <a:pPr/>
              <a:t>13.12.2013</a:t>
            </a:fld>
            <a:endParaRPr lang="tr-TR"/>
          </a:p>
        </p:txBody>
      </p:sp>
      <p:sp>
        <p:nvSpPr>
          <p:cNvPr id="9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10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77649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1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75050-0E15-4C5B-92B0-66D068882F1F}" type="datetimeFigureOut">
              <a:rPr lang="tr-TR" smtClean="0"/>
              <a:pPr/>
              <a:t>13.12.2013</a:t>
            </a:fld>
            <a:endParaRPr lang="tr-TR"/>
          </a:p>
        </p:txBody>
      </p:sp>
      <p:sp>
        <p:nvSpPr>
          <p:cNvPr id="4" name="2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575205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75050-0E15-4C5B-92B0-66D068882F1F}" type="datetimeFigureOut">
              <a:rPr lang="tr-TR" smtClean="0"/>
              <a:pPr/>
              <a:t>13.12.2013</a:t>
            </a:fld>
            <a:endParaRPr lang="tr-TR"/>
          </a:p>
        </p:txBody>
      </p:sp>
      <p:sp>
        <p:nvSpPr>
          <p:cNvPr id="3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183737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75050-0E15-4C5B-92B0-66D068882F1F}" type="datetimeFigureOut">
              <a:rPr lang="tr-TR" smtClean="0"/>
              <a:pPr/>
              <a:t>13.12.2013</a:t>
            </a:fld>
            <a:endParaRPr lang="tr-TR"/>
          </a:p>
        </p:txBody>
      </p:sp>
      <p:sp>
        <p:nvSpPr>
          <p:cNvPr id="7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645481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75050-0E15-4C5B-92B0-66D068882F1F}" type="datetimeFigureOut">
              <a:rPr lang="tr-TR" smtClean="0"/>
              <a:pPr/>
              <a:t>13.12.2013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86885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75050-0E15-4C5B-92B0-66D068882F1F}" type="datetimeFigureOut">
              <a:rPr lang="tr-TR" smtClean="0"/>
              <a:pPr/>
              <a:t>13.12.2013</a:t>
            </a:fld>
            <a:endParaRPr lang="tr-TR"/>
          </a:p>
        </p:txBody>
      </p:sp>
      <p:sp>
        <p:nvSpPr>
          <p:cNvPr id="5" name="2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056096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75050-0E15-4C5B-92B0-66D068882F1F}" type="datetimeFigureOut">
              <a:rPr lang="tr-TR" smtClean="0"/>
              <a:pPr/>
              <a:t>13.12.2013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493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9940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0012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759846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4240935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5334000"/>
            <a:ext cx="7769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5000" rIns="90000" bIns="45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Ana başlık metnini düzenlemek için tıklayın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90600" y="5867400"/>
            <a:ext cx="77724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tr-TR" sz="2400">
                <a:solidFill>
                  <a:srgbClr val="FFFFFF"/>
                </a:solidFill>
                <a:latin typeface="Microsoft Sans Serif" charset="0"/>
              </a:rPr>
              <a:t>Asıl alt başlık stilini düzenlemek için tıklatın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412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Anahat metninin biçimini düzenlemek için tıklayın</a:t>
            </a:r>
          </a:p>
          <a:p>
            <a:pPr lvl="1"/>
            <a:r>
              <a:rPr lang="en-GB" smtClean="0"/>
              <a:t>İkinci Anahat Düzeyi</a:t>
            </a:r>
          </a:p>
          <a:p>
            <a:pPr lvl="2"/>
            <a:r>
              <a:rPr lang="en-GB" smtClean="0"/>
              <a:t>Üçüncü Anahat Düzeyi</a:t>
            </a:r>
          </a:p>
          <a:p>
            <a:pPr lvl="3"/>
            <a:r>
              <a:rPr lang="en-GB" smtClean="0"/>
              <a:t>Dördüncü Anahat Düzeyi</a:t>
            </a:r>
          </a:p>
          <a:p>
            <a:pPr lvl="4"/>
            <a:r>
              <a:rPr lang="en-GB" smtClean="0"/>
              <a:t>Beşinci Anahat Düzeyi</a:t>
            </a:r>
          </a:p>
          <a:p>
            <a:pPr lvl="4"/>
            <a:r>
              <a:rPr lang="en-GB" smtClean="0"/>
              <a:t>Altıncı Anahat Düzeyi</a:t>
            </a:r>
          </a:p>
          <a:p>
            <a:pPr lvl="4"/>
            <a:r>
              <a:rPr lang="en-GB" smtClean="0"/>
              <a:t>Yedinci Anahat Düzeyi</a:t>
            </a:r>
          </a:p>
          <a:p>
            <a:pPr lvl="4"/>
            <a:r>
              <a:rPr lang="en-GB" smtClean="0"/>
              <a:t>Sekizinci Anahat Düzeyi</a:t>
            </a:r>
          </a:p>
          <a:p>
            <a:pPr lvl="4"/>
            <a:r>
              <a:rPr lang="en-GB" smtClean="0"/>
              <a:t>Dokuzuncu Anahat Düzeyi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2pPr>
      <a:lvl3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3pPr>
      <a:lvl4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4pPr>
      <a:lvl5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5pPr>
      <a:lvl6pPr marL="25146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6pPr>
      <a:lvl7pPr marL="29718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7pPr>
      <a:lvl8pPr marL="3429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8pPr>
      <a:lvl9pPr marL="3886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1" fontAlgn="base" hangingPunct="1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20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5000" rIns="90000" bIns="45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Ana başlık metnini düzenlemek için tıklayın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2025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Anahat metninin biçimini düzenlemek için tıklayın</a:t>
            </a:r>
          </a:p>
          <a:p>
            <a:pPr lvl="1"/>
            <a:r>
              <a:rPr lang="en-GB" smtClean="0"/>
              <a:t>İkinci Anahat Düzeyi</a:t>
            </a:r>
          </a:p>
          <a:p>
            <a:pPr lvl="2"/>
            <a:r>
              <a:rPr lang="en-GB" smtClean="0"/>
              <a:t>Üçüncü Anahat Düzeyi</a:t>
            </a:r>
          </a:p>
          <a:p>
            <a:pPr lvl="3"/>
            <a:r>
              <a:rPr lang="en-GB" smtClean="0"/>
              <a:t>Dördüncü Anahat Düzeyi</a:t>
            </a:r>
          </a:p>
          <a:p>
            <a:pPr lvl="4"/>
            <a:r>
              <a:rPr lang="en-GB" smtClean="0"/>
              <a:t>Beşinci Anahat Düzeyi</a:t>
            </a:r>
          </a:p>
          <a:p>
            <a:pPr lvl="4"/>
            <a:r>
              <a:rPr lang="en-GB" smtClean="0"/>
              <a:t>Altıncı Anahat Düzeyi</a:t>
            </a:r>
          </a:p>
          <a:p>
            <a:pPr lvl="4"/>
            <a:r>
              <a:rPr lang="en-GB" smtClean="0"/>
              <a:t>Yedinci Anahat Düzeyi</a:t>
            </a:r>
          </a:p>
          <a:p>
            <a:pPr lvl="4"/>
            <a:r>
              <a:rPr lang="en-GB" smtClean="0"/>
              <a:t>Sekizinci Anahat Düzeyi</a:t>
            </a:r>
          </a:p>
          <a:p>
            <a:pPr lvl="4"/>
            <a:r>
              <a:rPr lang="en-GB" smtClean="0"/>
              <a:t>Dokuzuncu Anahat Düzeyi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2pPr>
      <a:lvl3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3pPr>
      <a:lvl4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4pPr>
      <a:lvl5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5pPr>
      <a:lvl6pPr marL="25146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6pPr>
      <a:lvl7pPr marL="29718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7pPr>
      <a:lvl8pPr marL="3429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8pPr>
      <a:lvl9pPr marL="3886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1" fontAlgn="base" hangingPunct="1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5334000"/>
            <a:ext cx="7769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5000" rIns="90000" bIns="45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Ana başlık metnini düzenlemek için tıklayın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90600" y="5867400"/>
            <a:ext cx="77724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tr-TR" sz="2400">
                <a:solidFill>
                  <a:srgbClr val="FFFFFF"/>
                </a:solidFill>
                <a:latin typeface="Microsoft Sans Serif" charset="0"/>
              </a:rPr>
              <a:t>Asıl alt başlık stilini düzenlemek için tıklatın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412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Anahat metninin biçimini düzenlemek için tıklayın</a:t>
            </a:r>
          </a:p>
          <a:p>
            <a:pPr lvl="1"/>
            <a:r>
              <a:rPr lang="en-GB" smtClean="0"/>
              <a:t>İkinci Anahat Düzeyi</a:t>
            </a:r>
          </a:p>
          <a:p>
            <a:pPr lvl="2"/>
            <a:r>
              <a:rPr lang="en-GB" smtClean="0"/>
              <a:t>Üçüncü Anahat Düzeyi</a:t>
            </a:r>
          </a:p>
          <a:p>
            <a:pPr lvl="3"/>
            <a:r>
              <a:rPr lang="en-GB" smtClean="0"/>
              <a:t>Dördüncü Anahat Düzeyi</a:t>
            </a:r>
          </a:p>
          <a:p>
            <a:pPr lvl="4"/>
            <a:r>
              <a:rPr lang="en-GB" smtClean="0"/>
              <a:t>Beşinci Anahat Düzeyi</a:t>
            </a:r>
          </a:p>
          <a:p>
            <a:pPr lvl="4"/>
            <a:r>
              <a:rPr lang="en-GB" smtClean="0"/>
              <a:t>Altıncı Anahat Düzeyi</a:t>
            </a:r>
          </a:p>
          <a:p>
            <a:pPr lvl="4"/>
            <a:r>
              <a:rPr lang="en-GB" smtClean="0"/>
              <a:t>Yedinci Anahat Düzeyi</a:t>
            </a:r>
          </a:p>
          <a:p>
            <a:pPr lvl="4"/>
            <a:r>
              <a:rPr lang="en-GB" smtClean="0"/>
              <a:t>Sekizinci Anahat Düzeyi</a:t>
            </a:r>
          </a:p>
          <a:p>
            <a:pPr lvl="4"/>
            <a:r>
              <a:rPr lang="en-GB" smtClean="0"/>
              <a:t>Dokuzuncu Anahat Düzeyi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2pPr>
      <a:lvl3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3pPr>
      <a:lvl4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4pPr>
      <a:lvl5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5pPr>
      <a:lvl6pPr marL="25146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6pPr>
      <a:lvl7pPr marL="29718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7pPr>
      <a:lvl8pPr marL="3429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8pPr>
      <a:lvl9pPr marL="3886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1" fontAlgn="base" hangingPunct="1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20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5000" rIns="90000" bIns="45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Ana başlık metnini düzenlemek için tıklayın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2025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Anahat metninin biçimini düzenlemek için tıklayın</a:t>
            </a:r>
          </a:p>
          <a:p>
            <a:pPr lvl="1"/>
            <a:r>
              <a:rPr lang="en-GB" smtClean="0"/>
              <a:t>İkinci Anahat Düzeyi</a:t>
            </a:r>
          </a:p>
          <a:p>
            <a:pPr lvl="2"/>
            <a:r>
              <a:rPr lang="en-GB" smtClean="0"/>
              <a:t>Üçüncü Anahat Düzeyi</a:t>
            </a:r>
          </a:p>
          <a:p>
            <a:pPr lvl="3"/>
            <a:r>
              <a:rPr lang="en-GB" smtClean="0"/>
              <a:t>Dördüncü Anahat Düzeyi</a:t>
            </a:r>
          </a:p>
          <a:p>
            <a:pPr lvl="4"/>
            <a:r>
              <a:rPr lang="en-GB" smtClean="0"/>
              <a:t>Beşinci Anahat Düzeyi</a:t>
            </a:r>
          </a:p>
          <a:p>
            <a:pPr lvl="4"/>
            <a:r>
              <a:rPr lang="en-GB" smtClean="0"/>
              <a:t>Altıncı Anahat Düzeyi</a:t>
            </a:r>
          </a:p>
          <a:p>
            <a:pPr lvl="4"/>
            <a:r>
              <a:rPr lang="en-GB" smtClean="0"/>
              <a:t>Yedinci Anahat Düzeyi</a:t>
            </a:r>
          </a:p>
          <a:p>
            <a:pPr lvl="4"/>
            <a:r>
              <a:rPr lang="en-GB" smtClean="0"/>
              <a:t>Sekizinci Anahat Düzeyi</a:t>
            </a:r>
          </a:p>
          <a:p>
            <a:pPr lvl="4"/>
            <a:r>
              <a:rPr lang="en-GB" smtClean="0"/>
              <a:t>Dokuzuncu Anahat Düzeyi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2pPr>
      <a:lvl3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3pPr>
      <a:lvl4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4pPr>
      <a:lvl5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5pPr>
      <a:lvl6pPr marL="25146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6pPr>
      <a:lvl7pPr marL="29718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7pPr>
      <a:lvl8pPr marL="3429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8pPr>
      <a:lvl9pPr marL="3886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1" fontAlgn="base" hangingPunct="1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7 Metin Yer Tutucusu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BF5A82-9F00-475A-9618-2325EF2E95A9}" type="datetime1">
              <a:rPr lang="tr-TR"/>
              <a:pPr>
                <a:defRPr/>
              </a:pPr>
              <a:t>13.12.2013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tr-TR"/>
              <a:t>Zuhal Bulut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F28241-A1D2-4595-8122-8F8758EB25B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3429000"/>
            <a:ext cx="7772400" cy="1296144"/>
          </a:xfrm>
        </p:spPr>
        <p:txBody>
          <a:bodyPr/>
          <a:lstStyle/>
          <a:p>
            <a:r>
              <a:rPr lang="tr-TR" sz="3200" b="1" dirty="0" smtClean="0">
                <a:latin typeface="Georgia" pitchFamily="18" charset="0"/>
                <a:cs typeface="Vani" pitchFamily="34" charset="0"/>
              </a:rPr>
              <a:t>OBEZ VE KİLOLU BİREYLERDE PSİKOLOJİK DURUMUN YEME DAVRANIŞINA ETKİSİ</a:t>
            </a:r>
            <a:endParaRPr lang="tr-TR" sz="3200" b="1" dirty="0">
              <a:latin typeface="Georgia" pitchFamily="18" charset="0"/>
              <a:cs typeface="Vani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11560" y="4941168"/>
            <a:ext cx="7088832" cy="1224136"/>
          </a:xfrm>
        </p:spPr>
        <p:txBody>
          <a:bodyPr/>
          <a:lstStyle/>
          <a:p>
            <a:pPr>
              <a:lnSpc>
                <a:spcPct val="50000"/>
              </a:lnSpc>
              <a:spcAft>
                <a:spcPts val="0"/>
              </a:spcAft>
            </a:pPr>
            <a:endParaRPr lang="tr-TR" sz="2400" b="1" dirty="0" smtClean="0">
              <a:latin typeface="Vani" pitchFamily="34" charset="0"/>
              <a:cs typeface="Vani" pitchFamily="34" charset="0"/>
            </a:endParaRPr>
          </a:p>
          <a:p>
            <a:pPr>
              <a:spcAft>
                <a:spcPts val="800"/>
              </a:spcAft>
            </a:pPr>
            <a:r>
              <a:rPr lang="tr-TR" sz="2400" b="1" dirty="0" smtClean="0">
                <a:latin typeface="Georgia" pitchFamily="18" charset="0"/>
                <a:cs typeface="Vani" pitchFamily="34" charset="0"/>
              </a:rPr>
              <a:t>DİYETİSYEN </a:t>
            </a:r>
            <a:r>
              <a:rPr lang="tr-TR" sz="2400" b="1" smtClean="0">
                <a:latin typeface="Georgia" pitchFamily="18" charset="0"/>
                <a:cs typeface="Vani" pitchFamily="34" charset="0"/>
              </a:rPr>
              <a:t>A.AYŞE </a:t>
            </a:r>
            <a:r>
              <a:rPr lang="tr-TR" sz="2400" b="1" smtClean="0">
                <a:latin typeface="Georgia" pitchFamily="18" charset="0"/>
                <a:cs typeface="Vani" pitchFamily="34" charset="0"/>
              </a:rPr>
              <a:t>ACAR</a:t>
            </a:r>
            <a:endParaRPr lang="tr-TR" sz="2400" b="1" dirty="0" smtClean="0">
              <a:latin typeface="Georgia" pitchFamily="18" charset="0"/>
              <a:cs typeface="Vani" pitchFamily="34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68760"/>
            <a:ext cx="2664296" cy="2151512"/>
          </a:xfrm>
        </p:spPr>
      </p:pic>
    </p:spTree>
    <p:extLst>
      <p:ext uri="{BB962C8B-B14F-4D97-AF65-F5344CB8AC3E}">
        <p14:creationId xmlns:p14="http://schemas.microsoft.com/office/powerpoint/2010/main" val="19932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4963"/>
            <a:ext cx="8226425" cy="5064397"/>
          </a:xfrm>
        </p:spPr>
        <p:txBody>
          <a:bodyPr/>
          <a:lstStyle/>
          <a:p>
            <a:r>
              <a:rPr lang="tr-TR" sz="2800" b="1" i="1" dirty="0" smtClean="0">
                <a:latin typeface="+mj-lt"/>
              </a:rPr>
              <a:t>4.Nörojenik Bozukluklar</a:t>
            </a:r>
          </a:p>
          <a:p>
            <a:pPr marL="457200" indent="-45720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i="1" dirty="0" smtClean="0">
                <a:latin typeface="+mj-lt"/>
              </a:rPr>
              <a:t>       </a:t>
            </a:r>
            <a:r>
              <a:rPr lang="tr-TR" sz="2400" i="1" dirty="0" err="1" smtClean="0">
                <a:latin typeface="+mj-lt"/>
              </a:rPr>
              <a:t>Hipotalamusun</a:t>
            </a:r>
            <a:r>
              <a:rPr lang="tr-TR" sz="2400" i="1" dirty="0" smtClean="0">
                <a:latin typeface="+mj-lt"/>
              </a:rPr>
              <a:t> </a:t>
            </a:r>
            <a:r>
              <a:rPr lang="tr-TR" sz="2400" i="1" dirty="0" err="1">
                <a:latin typeface="+mj-lt"/>
              </a:rPr>
              <a:t>ventro-medial</a:t>
            </a:r>
            <a:r>
              <a:rPr lang="tr-TR" sz="2400" i="1" dirty="0">
                <a:latin typeface="+mj-lt"/>
              </a:rPr>
              <a:t> çekirdeklerinde görülen lezyonlar hayvanda aşırı yeme sonucu şişmanlığa neden olur. Bu lezyonlar, aynı zamanda aşırı insülin yapımına da neden olur. İnsülin ise yağ </a:t>
            </a:r>
            <a:r>
              <a:rPr lang="tr-TR" sz="2400" i="1" dirty="0" smtClean="0">
                <a:latin typeface="+mj-lt"/>
              </a:rPr>
              <a:t>depolanmasını sağlar(10)</a:t>
            </a:r>
          </a:p>
          <a:p>
            <a:endParaRPr lang="tr-TR" dirty="0">
              <a:latin typeface="Gabriola" pitchFamily="82" charset="0"/>
            </a:endParaRPr>
          </a:p>
          <a:p>
            <a:endParaRPr lang="tr-TR" dirty="0" smtClean="0">
              <a:latin typeface="Gabriola" pitchFamily="82" charset="0"/>
            </a:endParaRPr>
          </a:p>
          <a:p>
            <a:endParaRPr lang="tr-TR" dirty="0" smtClean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400" dirty="0" smtClean="0">
                <a:latin typeface="Gabriola" pitchFamily="82" charset="0"/>
              </a:rPr>
              <a:t>	   </a:t>
            </a: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 smtClean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200" dirty="0">
                <a:latin typeface="+mj-lt"/>
              </a:rPr>
              <a:t> </a:t>
            </a:r>
            <a:r>
              <a:rPr lang="tr-TR" sz="1200" dirty="0" smtClean="0">
                <a:latin typeface="+mj-lt"/>
              </a:rPr>
              <a:t>      </a:t>
            </a:r>
            <a:r>
              <a:rPr lang="tr-TR" sz="1000" dirty="0" smtClean="0">
                <a:latin typeface="+mj-lt"/>
              </a:rPr>
              <a:t>10</a:t>
            </a:r>
            <a:r>
              <a:rPr lang="tr-TR" sz="1000" dirty="0">
                <a:latin typeface="+mj-lt"/>
              </a:rPr>
              <a:t>.</a:t>
            </a:r>
            <a:r>
              <a:rPr lang="tr-TR" sz="1000" b="1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Altunkaynak</a:t>
            </a:r>
            <a:r>
              <a:rPr lang="tr-TR" sz="1000" dirty="0">
                <a:latin typeface="+mj-lt"/>
              </a:rPr>
              <a:t>  Z, Özbek E ,</a:t>
            </a:r>
            <a:r>
              <a:rPr lang="tr-TR" sz="1000" dirty="0" err="1">
                <a:latin typeface="+mj-lt"/>
              </a:rPr>
              <a:t>Obezite</a:t>
            </a:r>
            <a:r>
              <a:rPr lang="tr-TR" sz="1000" dirty="0">
                <a:latin typeface="+mj-lt"/>
              </a:rPr>
              <a:t> Nedenleri ve Tedavi </a:t>
            </a:r>
            <a:r>
              <a:rPr lang="tr-TR" sz="1000" dirty="0" err="1">
                <a:latin typeface="+mj-lt"/>
              </a:rPr>
              <a:t>Seçenekleri,Van</a:t>
            </a:r>
            <a:r>
              <a:rPr lang="tr-TR" sz="1000" dirty="0">
                <a:latin typeface="+mj-lt"/>
              </a:rPr>
              <a:t> Tıp Dergisi; 2006:13(4):138-142</a:t>
            </a:r>
          </a:p>
          <a:p>
            <a:endParaRPr lang="tr-TR" dirty="0">
              <a:latin typeface="Gabriola" pitchFamily="82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847" y="3933056"/>
            <a:ext cx="5179948" cy="2534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97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052736"/>
            <a:ext cx="8226425" cy="5616624"/>
          </a:xfrm>
        </p:spPr>
        <p:txBody>
          <a:bodyPr/>
          <a:lstStyle/>
          <a:p>
            <a:r>
              <a:rPr lang="tr-TR" sz="2800" b="1" i="1" dirty="0" smtClean="0">
                <a:latin typeface="+mj-lt"/>
              </a:rPr>
              <a:t>5.Psikolojik Faktörler</a:t>
            </a:r>
          </a:p>
          <a:p>
            <a:pPr marL="457200" indent="-45720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i="1" dirty="0" smtClean="0">
                <a:latin typeface="+mj-lt"/>
              </a:rPr>
              <a:t>       Yeme </a:t>
            </a:r>
            <a:r>
              <a:rPr lang="tr-TR" sz="2400" i="1" dirty="0">
                <a:latin typeface="+mj-lt"/>
              </a:rPr>
              <a:t>davranışı psikolojik açıdan incelendiğinde yalnızca beslenme olayını ifade etmemektedir. Yeme tutumunun altında farklı </a:t>
            </a:r>
            <a:r>
              <a:rPr lang="tr-TR" sz="2400" i="1" dirty="0" err="1">
                <a:latin typeface="+mj-lt"/>
              </a:rPr>
              <a:t>psikodinamik</a:t>
            </a:r>
            <a:r>
              <a:rPr lang="tr-TR" sz="2400" i="1" dirty="0">
                <a:latin typeface="+mj-lt"/>
              </a:rPr>
              <a:t> süreçler bulunmaktadır.(14)</a:t>
            </a:r>
          </a:p>
          <a:p>
            <a:endParaRPr lang="tr-TR" b="1" dirty="0" smtClean="0">
              <a:latin typeface="Gabriola" pitchFamily="82" charset="0"/>
            </a:endParaRPr>
          </a:p>
          <a:p>
            <a:endParaRPr lang="tr-TR" b="1" dirty="0" smtClean="0">
              <a:latin typeface="Gabriola" pitchFamily="82" charset="0"/>
            </a:endParaRPr>
          </a:p>
          <a:p>
            <a:endParaRPr lang="tr-TR" dirty="0" smtClean="0">
              <a:latin typeface="Gabriola" pitchFamily="82" charset="0"/>
            </a:endParaRPr>
          </a:p>
          <a:p>
            <a:endParaRPr lang="tr-TR" dirty="0" smtClean="0">
              <a:latin typeface="Gabriola" pitchFamily="82" charset="0"/>
            </a:endParaRPr>
          </a:p>
          <a:p>
            <a:endParaRPr lang="tr-TR" sz="2000" dirty="0">
              <a:latin typeface="Gabriola" pitchFamily="82" charset="0"/>
            </a:endParaRPr>
          </a:p>
          <a:p>
            <a:pPr indent="-180000">
              <a:lnSpc>
                <a:spcPct val="50000"/>
              </a:lnSpc>
              <a:spcAft>
                <a:spcPts val="600"/>
              </a:spcAft>
            </a:pPr>
            <a:r>
              <a:rPr lang="tr-TR" sz="1400" dirty="0">
                <a:latin typeface="Gabriola" pitchFamily="82" charset="0"/>
              </a:rPr>
              <a:t>	</a:t>
            </a:r>
            <a:r>
              <a:rPr lang="tr-TR" sz="1000" dirty="0" smtClean="0">
                <a:latin typeface="+mj-lt"/>
              </a:rPr>
              <a:t>14.Değirmenci </a:t>
            </a:r>
            <a:r>
              <a:rPr lang="tr-TR" sz="1000" dirty="0" err="1">
                <a:latin typeface="+mj-lt"/>
              </a:rPr>
              <a:t>T,Obez</a:t>
            </a:r>
            <a:r>
              <a:rPr lang="tr-TR" sz="1000" dirty="0">
                <a:latin typeface="+mj-lt"/>
              </a:rPr>
              <a:t> Erişkinlerde Benlik </a:t>
            </a:r>
            <a:r>
              <a:rPr lang="tr-TR" sz="1000" dirty="0" err="1">
                <a:latin typeface="+mj-lt"/>
              </a:rPr>
              <a:t>Saygısı,Yaşam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Kalitesi,Yeme</a:t>
            </a:r>
            <a:r>
              <a:rPr lang="tr-TR" sz="1000" dirty="0">
                <a:latin typeface="+mj-lt"/>
              </a:rPr>
              <a:t>  </a:t>
            </a:r>
            <a:r>
              <a:rPr lang="tr-TR" sz="1000" dirty="0" err="1">
                <a:latin typeface="+mj-lt"/>
              </a:rPr>
              <a:t>Tutumu,Depresyon</a:t>
            </a:r>
            <a:r>
              <a:rPr lang="tr-TR" sz="1000" dirty="0">
                <a:latin typeface="+mj-lt"/>
              </a:rPr>
              <a:t> ve </a:t>
            </a:r>
            <a:r>
              <a:rPr lang="tr-TR" sz="1000" dirty="0" err="1">
                <a:latin typeface="+mj-lt"/>
              </a:rPr>
              <a:t>Anksiyete</a:t>
            </a:r>
            <a:r>
              <a:rPr lang="tr-TR" sz="1000" dirty="0">
                <a:latin typeface="+mj-lt"/>
              </a:rPr>
              <a:t> Pamukkale </a:t>
            </a:r>
            <a:r>
              <a:rPr lang="tr-TR" sz="1000" dirty="0" err="1">
                <a:latin typeface="+mj-lt"/>
              </a:rPr>
              <a:t>Ünv.Tıp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 smtClean="0">
                <a:latin typeface="+mj-lt"/>
              </a:rPr>
              <a:t>Fak.Uzmanlık</a:t>
            </a:r>
            <a:endParaRPr lang="tr-TR" sz="1000" dirty="0" smtClean="0">
              <a:latin typeface="+mj-lt"/>
            </a:endParaRPr>
          </a:p>
          <a:p>
            <a:pPr indent="-180000">
              <a:lnSpc>
                <a:spcPct val="50000"/>
              </a:lnSpc>
              <a:spcAft>
                <a:spcPts val="600"/>
              </a:spcAft>
            </a:pPr>
            <a:r>
              <a:rPr lang="tr-TR" sz="1000" dirty="0" smtClean="0">
                <a:latin typeface="+mj-lt"/>
              </a:rPr>
              <a:t> </a:t>
            </a:r>
            <a:r>
              <a:rPr lang="tr-TR" sz="1000" dirty="0">
                <a:latin typeface="+mj-lt"/>
              </a:rPr>
              <a:t>Tezi 2006</a:t>
            </a:r>
          </a:p>
          <a:p>
            <a:endParaRPr lang="tr-TR" dirty="0">
              <a:latin typeface="Gabriola" pitchFamily="82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501008"/>
            <a:ext cx="3240360" cy="223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68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6425" cy="5688632"/>
          </a:xfrm>
        </p:spPr>
        <p:txBody>
          <a:bodyPr/>
          <a:lstStyle/>
          <a:p>
            <a:r>
              <a:rPr lang="tr-TR" sz="2800" b="1" i="1" dirty="0" err="1" smtClean="0">
                <a:latin typeface="+mj-lt"/>
              </a:rPr>
              <a:t>Obezite</a:t>
            </a:r>
            <a:r>
              <a:rPr lang="tr-TR" sz="2800" b="1" i="1" dirty="0" smtClean="0">
                <a:latin typeface="+mj-lt"/>
              </a:rPr>
              <a:t> ve Psikolojik Durumun </a:t>
            </a:r>
            <a:r>
              <a:rPr lang="tr-TR" sz="2800" b="1" i="1" dirty="0">
                <a:latin typeface="+mj-lt"/>
              </a:rPr>
              <a:t>B</a:t>
            </a:r>
            <a:r>
              <a:rPr lang="tr-TR" sz="2800" b="1" i="1" dirty="0" smtClean="0">
                <a:latin typeface="+mj-lt"/>
              </a:rPr>
              <a:t>irbiriyle </a:t>
            </a:r>
            <a:r>
              <a:rPr lang="tr-TR" sz="2800" b="1" i="1" dirty="0">
                <a:latin typeface="+mj-lt"/>
              </a:rPr>
              <a:t>İ</a:t>
            </a:r>
            <a:r>
              <a:rPr lang="tr-TR" sz="2800" b="1" i="1" dirty="0" smtClean="0">
                <a:latin typeface="+mj-lt"/>
              </a:rPr>
              <a:t>lişkisi </a:t>
            </a:r>
            <a:r>
              <a:rPr lang="tr-TR" sz="2800" b="1" i="1" dirty="0">
                <a:latin typeface="+mj-lt"/>
              </a:rPr>
              <a:t>N</a:t>
            </a:r>
            <a:r>
              <a:rPr lang="tr-TR" sz="2800" b="1" i="1" dirty="0" smtClean="0">
                <a:latin typeface="+mj-lt"/>
              </a:rPr>
              <a:t>edir?</a:t>
            </a:r>
          </a:p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dirty="0" smtClean="0">
                <a:latin typeface="+mj-lt"/>
              </a:rPr>
              <a:t>        </a:t>
            </a:r>
            <a:r>
              <a:rPr lang="tr-TR" sz="2400" i="1" dirty="0" smtClean="0">
                <a:latin typeface="+mj-lt"/>
              </a:rPr>
              <a:t>Şişmanlık </a:t>
            </a:r>
            <a:r>
              <a:rPr lang="tr-TR" sz="2400" i="1" dirty="0">
                <a:latin typeface="+mj-lt"/>
              </a:rPr>
              <a:t>toplumsal, psikolojik ve ekonomik yönü ile devleti, herkesi, toplumun her kesimini ilgilendirir. Şişmanlar için stadyumlarda, arabalarda, </a:t>
            </a:r>
            <a:r>
              <a:rPr lang="tr-TR" sz="2400" i="1" dirty="0" smtClean="0">
                <a:latin typeface="+mj-lt"/>
              </a:rPr>
              <a:t>sinemalarda</a:t>
            </a:r>
            <a:r>
              <a:rPr lang="tr-TR" sz="2400" i="1" dirty="0">
                <a:latin typeface="+mj-lt"/>
              </a:rPr>
              <a:t> </a:t>
            </a:r>
            <a:r>
              <a:rPr lang="tr-TR" sz="2400" i="1" dirty="0" smtClean="0">
                <a:latin typeface="+mj-lt"/>
              </a:rPr>
              <a:t>oturma </a:t>
            </a:r>
            <a:r>
              <a:rPr lang="tr-TR" sz="2400" i="1" dirty="0">
                <a:latin typeface="+mj-lt"/>
              </a:rPr>
              <a:t>mekanları </a:t>
            </a:r>
            <a:r>
              <a:rPr lang="tr-TR" sz="2400" i="1" dirty="0" smtClean="0">
                <a:latin typeface="+mj-lt"/>
              </a:rPr>
              <a:t>dahi değiştirilmek </a:t>
            </a:r>
            <a:r>
              <a:rPr lang="tr-TR" sz="2400" i="1" dirty="0">
                <a:latin typeface="+mj-lt"/>
              </a:rPr>
              <a:t>zorunda </a:t>
            </a:r>
            <a:r>
              <a:rPr lang="tr-TR" sz="2400" i="1" dirty="0" smtClean="0">
                <a:latin typeface="+mj-lt"/>
              </a:rPr>
              <a:t>kalmıştır(15). </a:t>
            </a:r>
            <a:r>
              <a:rPr lang="tr-TR" sz="2400" i="1" dirty="0">
                <a:latin typeface="+mj-lt"/>
              </a:rPr>
              <a:t>İnsanların </a:t>
            </a:r>
            <a:r>
              <a:rPr lang="tr-TR" sz="2400" i="1" dirty="0" smtClean="0">
                <a:latin typeface="+mj-lt"/>
              </a:rPr>
              <a:t>alaycı bakışları ve </a:t>
            </a:r>
            <a:r>
              <a:rPr lang="tr-TR" sz="2400" i="1" dirty="0">
                <a:latin typeface="+mj-lt"/>
              </a:rPr>
              <a:t>yorum yapmaları </a:t>
            </a:r>
            <a:r>
              <a:rPr lang="tr-TR" sz="2400" i="1" dirty="0" smtClean="0">
                <a:latin typeface="+mj-lt"/>
              </a:rPr>
              <a:t>sonucu </a:t>
            </a:r>
            <a:r>
              <a:rPr lang="tr-TR" sz="2400" i="1" dirty="0" err="1">
                <a:latin typeface="+mj-lt"/>
              </a:rPr>
              <a:t>obez</a:t>
            </a:r>
            <a:r>
              <a:rPr lang="tr-TR" sz="2400" i="1" dirty="0">
                <a:latin typeface="+mj-lt"/>
              </a:rPr>
              <a:t> bireylerde depresyon ve diğer bozuklukların </a:t>
            </a:r>
            <a:r>
              <a:rPr lang="tr-TR" sz="2400" i="1" dirty="0" smtClean="0">
                <a:latin typeface="+mj-lt"/>
              </a:rPr>
              <a:t>gelişmesi kaçınılmaz olmuştur. </a:t>
            </a:r>
            <a:r>
              <a:rPr lang="tr-TR" sz="2400" i="1" dirty="0">
                <a:latin typeface="+mj-lt"/>
              </a:rPr>
              <a:t>Bununla birlikte ,şişman kişiler, beden imajlarını kötü </a:t>
            </a:r>
            <a:r>
              <a:rPr lang="tr-TR" sz="2400" i="1" dirty="0" smtClean="0">
                <a:latin typeface="+mj-lt"/>
              </a:rPr>
              <a:t>algılayarak, </a:t>
            </a:r>
            <a:r>
              <a:rPr lang="tr-TR" sz="2400" i="1" dirty="0">
                <a:latin typeface="+mj-lt"/>
              </a:rPr>
              <a:t>vücutlarını beğenmeyebilir veya </a:t>
            </a:r>
            <a:r>
              <a:rPr lang="tr-TR" sz="2400" i="1" dirty="0" smtClean="0">
                <a:latin typeface="+mj-lt"/>
              </a:rPr>
              <a:t>çirkin bulabilirler(16).</a:t>
            </a:r>
          </a:p>
          <a:p>
            <a:pPr indent="-180000">
              <a:lnSpc>
                <a:spcPct val="50000"/>
              </a:lnSpc>
              <a:spcAft>
                <a:spcPts val="600"/>
              </a:spcAft>
            </a:pPr>
            <a:r>
              <a:rPr lang="tr-TR" sz="2400" i="1" dirty="0" smtClean="0">
                <a:latin typeface="Georgia" pitchFamily="18" charset="0"/>
              </a:rPr>
              <a:t>	</a:t>
            </a:r>
          </a:p>
          <a:p>
            <a:pPr indent="-180000">
              <a:lnSpc>
                <a:spcPct val="50000"/>
              </a:lnSpc>
              <a:spcAft>
                <a:spcPts val="600"/>
              </a:spcAft>
            </a:pPr>
            <a:endParaRPr lang="tr-TR" sz="1400" dirty="0" smtClean="0">
              <a:latin typeface="Gabriola" pitchFamily="82" charset="0"/>
            </a:endParaRPr>
          </a:p>
          <a:p>
            <a:pPr indent="-180000">
              <a:lnSpc>
                <a:spcPct val="50000"/>
              </a:lnSpc>
              <a:spcAft>
                <a:spcPts val="600"/>
              </a:spcAft>
            </a:pPr>
            <a:r>
              <a:rPr lang="tr-TR" sz="1400" dirty="0">
                <a:latin typeface="Gabriola" pitchFamily="82" charset="0"/>
              </a:rPr>
              <a:t>	</a:t>
            </a:r>
            <a:endParaRPr lang="tr-TR" sz="1400" dirty="0" smtClean="0">
              <a:latin typeface="Gabriola" pitchFamily="82" charset="0"/>
            </a:endParaRPr>
          </a:p>
          <a:p>
            <a:pPr indent="-180000">
              <a:lnSpc>
                <a:spcPct val="50000"/>
              </a:lnSpc>
              <a:spcAft>
                <a:spcPts val="600"/>
              </a:spcAft>
            </a:pPr>
            <a:endParaRPr lang="tr-TR" sz="1400" dirty="0">
              <a:latin typeface="Gabriola" pitchFamily="82" charset="0"/>
            </a:endParaRPr>
          </a:p>
          <a:p>
            <a:pPr indent="-180000">
              <a:lnSpc>
                <a:spcPct val="50000"/>
              </a:lnSpc>
              <a:spcAft>
                <a:spcPts val="600"/>
              </a:spcAft>
            </a:pPr>
            <a:r>
              <a:rPr lang="tr-TR" sz="1400" dirty="0">
                <a:latin typeface="+mj-lt"/>
              </a:rPr>
              <a:t> </a:t>
            </a:r>
            <a:r>
              <a:rPr lang="tr-TR" sz="1400" dirty="0" smtClean="0">
                <a:latin typeface="+mj-lt"/>
              </a:rPr>
              <a:t>  </a:t>
            </a:r>
            <a:r>
              <a:rPr lang="tr-TR" sz="1000" dirty="0" smtClean="0">
                <a:latin typeface="+mj-lt"/>
              </a:rPr>
              <a:t>   15.Balcıoğlu </a:t>
            </a:r>
            <a:r>
              <a:rPr lang="tr-TR" sz="1000" dirty="0" err="1">
                <a:latin typeface="+mj-lt"/>
              </a:rPr>
              <a:t>İ,Başer</a:t>
            </a:r>
            <a:r>
              <a:rPr lang="tr-TR" sz="1000" dirty="0">
                <a:latin typeface="+mj-lt"/>
              </a:rPr>
              <a:t> Zeynep S. </a:t>
            </a:r>
            <a:r>
              <a:rPr lang="tr-TR" sz="1000" dirty="0" err="1">
                <a:latin typeface="+mj-lt"/>
              </a:rPr>
              <a:t>Obezitenin</a:t>
            </a:r>
            <a:r>
              <a:rPr lang="tr-TR" sz="1000" dirty="0">
                <a:latin typeface="+mj-lt"/>
              </a:rPr>
              <a:t> Psikiyatrik Yönü, Mart 2008 </a:t>
            </a:r>
            <a:r>
              <a:rPr lang="tr-TR" sz="1000" dirty="0" smtClean="0">
                <a:latin typeface="+mj-lt"/>
              </a:rPr>
              <a:t>S:341-348</a:t>
            </a:r>
          </a:p>
          <a:p>
            <a:pPr indent="-180000">
              <a:lnSpc>
                <a:spcPct val="50000"/>
              </a:lnSpc>
              <a:spcAft>
                <a:spcPts val="600"/>
              </a:spcAft>
            </a:pPr>
            <a:r>
              <a:rPr lang="tr-TR" sz="1000" dirty="0" smtClean="0">
                <a:latin typeface="+mj-lt"/>
              </a:rPr>
              <a:t>	16.Özgür </a:t>
            </a:r>
            <a:r>
              <a:rPr lang="tr-TR" sz="1000" dirty="0" err="1">
                <a:latin typeface="+mj-lt"/>
              </a:rPr>
              <a:t>G,Gümüş</a:t>
            </a:r>
            <a:r>
              <a:rPr lang="tr-TR" sz="1000" dirty="0">
                <a:latin typeface="+mj-lt"/>
              </a:rPr>
              <a:t> Babacan </a:t>
            </a:r>
            <a:r>
              <a:rPr lang="tr-TR" sz="1000" dirty="0" err="1">
                <a:latin typeface="+mj-lt"/>
              </a:rPr>
              <a:t>A,Palaz</a:t>
            </a:r>
            <a:r>
              <a:rPr lang="tr-TR" sz="1000" dirty="0">
                <a:latin typeface="+mj-lt"/>
              </a:rPr>
              <a:t> C, </a:t>
            </a:r>
            <a:r>
              <a:rPr lang="tr-TR" sz="1000" dirty="0" err="1">
                <a:latin typeface="+mj-lt"/>
              </a:rPr>
              <a:t>Obez</a:t>
            </a:r>
            <a:r>
              <a:rPr lang="tr-TR" sz="1000" dirty="0">
                <a:latin typeface="+mj-lt"/>
              </a:rPr>
              <a:t> bireylerin depresif </a:t>
            </a:r>
            <a:r>
              <a:rPr lang="tr-TR" sz="1000" dirty="0" err="1">
                <a:latin typeface="+mj-lt"/>
              </a:rPr>
              <a:t>belirrti</a:t>
            </a:r>
            <a:r>
              <a:rPr lang="tr-TR" sz="1000" dirty="0">
                <a:latin typeface="+mj-lt"/>
              </a:rPr>
              <a:t> düzeylerini etkileyen faktörlerin incelenmesi 2008: 11:3 </a:t>
            </a:r>
          </a:p>
          <a:p>
            <a:pPr indent="-180000">
              <a:lnSpc>
                <a:spcPct val="50000"/>
              </a:lnSpc>
              <a:spcAft>
                <a:spcPts val="600"/>
              </a:spcAft>
            </a:pPr>
            <a:endParaRPr lang="tr-TR" sz="1000" dirty="0">
              <a:latin typeface="Georgia" pitchFamily="18" charset="0"/>
            </a:endParaRPr>
          </a:p>
          <a:p>
            <a:endParaRPr lang="tr-TR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57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7711" y="946753"/>
            <a:ext cx="8226425" cy="5651645"/>
          </a:xfrm>
        </p:spPr>
        <p:txBody>
          <a:bodyPr/>
          <a:lstStyle/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i="1" dirty="0" smtClean="0">
                <a:latin typeface="+mj-lt"/>
              </a:rPr>
              <a:t>          Önyargı ve ayırım daha çocuklukta başlar. Ayrımcılık onların özsaygılarının azalmasına, depresyona açık duruma gelmelerine yol açar(15).</a:t>
            </a:r>
          </a:p>
          <a:p>
            <a:pPr marL="457200" indent="-45720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i="1" dirty="0" smtClean="0">
                <a:latin typeface="+mj-lt"/>
              </a:rPr>
              <a:t>     </a:t>
            </a:r>
            <a:r>
              <a:rPr lang="tr-TR" sz="2400" i="1" dirty="0" err="1" smtClean="0">
                <a:latin typeface="+mj-lt"/>
              </a:rPr>
              <a:t>Obez</a:t>
            </a:r>
            <a:r>
              <a:rPr lang="tr-TR" sz="2400" i="1" dirty="0" smtClean="0">
                <a:latin typeface="+mj-lt"/>
              </a:rPr>
              <a:t> kişiler çalışma hayatında da ayrımcılıkla karşılaşırlar. İşverenlerin %16’sı </a:t>
            </a:r>
            <a:r>
              <a:rPr lang="tr-TR" sz="2400" i="1" dirty="0" err="1" smtClean="0">
                <a:latin typeface="+mj-lt"/>
              </a:rPr>
              <a:t>obez</a:t>
            </a:r>
            <a:r>
              <a:rPr lang="tr-TR" sz="2400" i="1" dirty="0" smtClean="0">
                <a:latin typeface="+mj-lt"/>
              </a:rPr>
              <a:t> kadınlara iş vermemekte,%44’ü de ancak özel şartlarda bu tip bireyleri çalıştırmayı kabul etmektedirler. Güvenlik güçleri, itfaiye birimleri ve havayolları </a:t>
            </a:r>
            <a:r>
              <a:rPr lang="tr-TR" sz="2400" i="1" dirty="0" err="1" smtClean="0">
                <a:latin typeface="+mj-lt"/>
              </a:rPr>
              <a:t>obez</a:t>
            </a:r>
            <a:r>
              <a:rPr lang="tr-TR" sz="2400" i="1" dirty="0" smtClean="0">
                <a:latin typeface="+mj-lt"/>
              </a:rPr>
              <a:t> bireyleri işe almamakta veya işten çıkarmaktadırlar(15).</a:t>
            </a: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 smtClean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 smtClean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 smtClean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400" dirty="0" smtClean="0">
                <a:latin typeface="Gabriola" pitchFamily="82" charset="0"/>
              </a:rPr>
              <a:t>	    </a:t>
            </a: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 smtClean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000" dirty="0">
                <a:latin typeface="Georgia" pitchFamily="18" charset="0"/>
              </a:rPr>
              <a:t> </a:t>
            </a:r>
            <a:r>
              <a:rPr lang="tr-TR" sz="1000" dirty="0" smtClean="0">
                <a:latin typeface="Georgia" pitchFamily="18" charset="0"/>
              </a:rPr>
              <a:t>         </a:t>
            </a:r>
            <a:r>
              <a:rPr lang="tr-TR" sz="1000" dirty="0" smtClean="0">
                <a:latin typeface="+mj-lt"/>
              </a:rPr>
              <a:t>15.Balcıoğlu </a:t>
            </a:r>
            <a:r>
              <a:rPr lang="tr-TR" sz="1000" dirty="0" err="1">
                <a:latin typeface="+mj-lt"/>
              </a:rPr>
              <a:t>İ,Başer</a:t>
            </a:r>
            <a:r>
              <a:rPr lang="tr-TR" sz="1000" dirty="0">
                <a:latin typeface="+mj-lt"/>
              </a:rPr>
              <a:t> Zeynep S. </a:t>
            </a:r>
            <a:r>
              <a:rPr lang="tr-TR" sz="1000" dirty="0" err="1">
                <a:latin typeface="+mj-lt"/>
              </a:rPr>
              <a:t>Obezitenin</a:t>
            </a:r>
            <a:r>
              <a:rPr lang="tr-TR" sz="1000" dirty="0">
                <a:latin typeface="+mj-lt"/>
              </a:rPr>
              <a:t> Psikiyatrik Yönü, Mart 2008 S:341-348</a:t>
            </a:r>
          </a:p>
          <a:p>
            <a:endParaRPr lang="tr-TR" dirty="0" smtClean="0">
              <a:latin typeface="Gabriola" pitchFamily="82" charset="0"/>
            </a:endParaRPr>
          </a:p>
          <a:p>
            <a:endParaRPr lang="tr-TR" dirty="0">
              <a:latin typeface="Gabriola" pitchFamily="82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314" y="4437112"/>
            <a:ext cx="3301686" cy="2197121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4293096"/>
            <a:ext cx="2673425" cy="175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90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36712"/>
            <a:ext cx="8579296" cy="5904655"/>
          </a:xfrm>
        </p:spPr>
        <p:txBody>
          <a:bodyPr/>
          <a:lstStyle/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dirty="0" smtClean="0">
                <a:latin typeface="+mj-lt"/>
              </a:rPr>
              <a:t>         </a:t>
            </a:r>
            <a:r>
              <a:rPr lang="tr-TR" sz="2400" i="1" dirty="0" smtClean="0">
                <a:latin typeface="+mj-lt"/>
              </a:rPr>
              <a:t>Yapılan </a:t>
            </a:r>
            <a:r>
              <a:rPr lang="tr-TR" sz="2400" i="1" dirty="0">
                <a:latin typeface="+mj-lt"/>
              </a:rPr>
              <a:t>bir çalışmada </a:t>
            </a:r>
            <a:r>
              <a:rPr lang="tr-TR" sz="2400" i="1" dirty="0" err="1">
                <a:latin typeface="+mj-lt"/>
              </a:rPr>
              <a:t>obezitesi</a:t>
            </a:r>
            <a:r>
              <a:rPr lang="tr-TR" sz="2400" i="1" dirty="0">
                <a:latin typeface="+mj-lt"/>
              </a:rPr>
              <a:t> erken yaşta </a:t>
            </a:r>
            <a:r>
              <a:rPr lang="tr-TR" sz="2400" i="1" dirty="0" smtClean="0">
                <a:latin typeface="+mj-lt"/>
              </a:rPr>
              <a:t>başlayanlarda  </a:t>
            </a:r>
            <a:r>
              <a:rPr lang="tr-TR" sz="2400" i="1" dirty="0">
                <a:latin typeface="+mj-lt"/>
              </a:rPr>
              <a:t>duygusal sorunlar ve psikiyatrik belirtilerin daha fazla olduğu tespit edilmiş, </a:t>
            </a:r>
            <a:r>
              <a:rPr lang="tr-TR" sz="2400" i="1" dirty="0" err="1">
                <a:latin typeface="+mj-lt"/>
              </a:rPr>
              <a:t>obezitenin</a:t>
            </a:r>
            <a:r>
              <a:rPr lang="tr-TR" sz="2400" i="1" dirty="0">
                <a:latin typeface="+mj-lt"/>
              </a:rPr>
              <a:t> içsel psikolojik çatışmalarla ilişkili olduğu </a:t>
            </a:r>
            <a:r>
              <a:rPr lang="tr-TR" sz="2400" i="1" dirty="0" smtClean="0">
                <a:latin typeface="+mj-lt"/>
              </a:rPr>
              <a:t>vurgulanmıştır.</a:t>
            </a:r>
            <a:r>
              <a:rPr lang="tr-TR" sz="2400" i="1" dirty="0">
                <a:latin typeface="+mj-lt"/>
              </a:rPr>
              <a:t> </a:t>
            </a:r>
            <a:r>
              <a:rPr lang="tr-TR" sz="2400" b="1" i="1" dirty="0" smtClean="0">
                <a:latin typeface="+mj-lt"/>
              </a:rPr>
              <a:t>Aşırı </a:t>
            </a:r>
            <a:r>
              <a:rPr lang="tr-TR" sz="2400" b="1" i="1" dirty="0">
                <a:latin typeface="+mj-lt"/>
              </a:rPr>
              <a:t>yeme, depresyon ve </a:t>
            </a:r>
            <a:r>
              <a:rPr lang="tr-TR" sz="2400" b="1" i="1" dirty="0" err="1">
                <a:latin typeface="+mj-lt"/>
              </a:rPr>
              <a:t>anksiyete</a:t>
            </a:r>
            <a:r>
              <a:rPr lang="tr-TR" sz="2400" b="1" i="1" dirty="0">
                <a:latin typeface="+mj-lt"/>
              </a:rPr>
              <a:t> ile kötü uyumlu bir baş etme tepkisi olarak ortaya çıkabilmektedir</a:t>
            </a:r>
            <a:r>
              <a:rPr lang="tr-TR" sz="2400" b="1" i="1" dirty="0" smtClean="0">
                <a:latin typeface="+mj-lt"/>
              </a:rPr>
              <a:t>.</a:t>
            </a:r>
            <a:r>
              <a:rPr lang="tr-TR" sz="2400" i="1" dirty="0">
                <a:latin typeface="+mj-lt"/>
              </a:rPr>
              <a:t> </a:t>
            </a:r>
            <a:r>
              <a:rPr lang="tr-TR" sz="2400" i="1" dirty="0" smtClean="0">
                <a:latin typeface="+mj-lt"/>
              </a:rPr>
              <a:t>                                        </a:t>
            </a:r>
          </a:p>
          <a:p>
            <a:pPr marL="457200" indent="-457200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i="1" dirty="0" smtClean="0">
                <a:latin typeface="+mj-lt"/>
              </a:rPr>
              <a:t>      </a:t>
            </a:r>
            <a:r>
              <a:rPr lang="tr-TR" sz="2400" i="1" dirty="0" err="1" smtClean="0">
                <a:latin typeface="+mj-lt"/>
              </a:rPr>
              <a:t>Obez</a:t>
            </a:r>
            <a:r>
              <a:rPr lang="tr-TR" sz="2400" i="1" dirty="0" smtClean="0">
                <a:latin typeface="+mj-lt"/>
              </a:rPr>
              <a:t> </a:t>
            </a:r>
            <a:r>
              <a:rPr lang="tr-TR" sz="2400" i="1" dirty="0">
                <a:latin typeface="+mj-lt"/>
              </a:rPr>
              <a:t>bireylerin aşırı yemek suretiyle </a:t>
            </a:r>
            <a:r>
              <a:rPr lang="tr-TR" sz="2400" i="1" dirty="0" err="1">
                <a:latin typeface="+mj-lt"/>
              </a:rPr>
              <a:t>anksiyete</a:t>
            </a:r>
            <a:r>
              <a:rPr lang="tr-TR" sz="2400" i="1" dirty="0">
                <a:latin typeface="+mj-lt"/>
              </a:rPr>
              <a:t> ile baş etmeyi çalıştıkları ve bu bireylerin edilgen bağımlı özelliklerinin bu kişileri alternatif baş etme </a:t>
            </a:r>
            <a:r>
              <a:rPr lang="tr-TR" sz="2400" i="1" dirty="0" smtClean="0">
                <a:latin typeface="+mj-lt"/>
              </a:rPr>
              <a:t>becerileri geliştirmekten alıkoyduğu öne sürülmektedir(17).</a:t>
            </a:r>
          </a:p>
          <a:p>
            <a:endParaRPr lang="tr-TR" dirty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400" dirty="0" smtClean="0">
                <a:latin typeface="Gabriola" pitchFamily="82" charset="0"/>
              </a:rPr>
              <a:t>	     </a:t>
            </a: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000" dirty="0">
              <a:latin typeface="Georgia" pitchFamily="18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000" dirty="0" smtClean="0">
              <a:latin typeface="Georgia" pitchFamily="18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000" dirty="0">
                <a:latin typeface="+mj-lt"/>
              </a:rPr>
              <a:t> </a:t>
            </a:r>
            <a:r>
              <a:rPr lang="tr-TR" sz="1000" dirty="0" smtClean="0">
                <a:latin typeface="+mj-lt"/>
              </a:rPr>
              <a:t> 17.Özdel </a:t>
            </a:r>
            <a:r>
              <a:rPr lang="tr-TR" sz="1000" dirty="0">
                <a:latin typeface="+mj-lt"/>
              </a:rPr>
              <a:t>O, Varma-Sözeri G, </a:t>
            </a:r>
            <a:r>
              <a:rPr lang="tr-TR" sz="1000" dirty="0" err="1">
                <a:latin typeface="+mj-lt"/>
              </a:rPr>
              <a:t>Fenkçi</a:t>
            </a:r>
            <a:r>
              <a:rPr lang="tr-TR" sz="1000" dirty="0">
                <a:latin typeface="+mj-lt"/>
              </a:rPr>
              <a:t> S, Değirmenci T, Karadağ F, Kalkan N, Ateşçi F, </a:t>
            </a:r>
            <a:r>
              <a:rPr lang="tr-TR" sz="1000" dirty="0" err="1" smtClean="0">
                <a:latin typeface="+mj-lt"/>
              </a:rPr>
              <a:t>Obez</a:t>
            </a:r>
            <a:r>
              <a:rPr lang="tr-TR" sz="1000" dirty="0" smtClean="0">
                <a:latin typeface="+mj-lt"/>
              </a:rPr>
              <a:t> </a:t>
            </a: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000" dirty="0" smtClean="0">
                <a:latin typeface="+mj-lt"/>
              </a:rPr>
              <a:t>Kadınlarda </a:t>
            </a:r>
            <a:r>
              <a:rPr lang="tr-TR" sz="1000" dirty="0">
                <a:latin typeface="+mj-lt"/>
              </a:rPr>
              <a:t>Psikiyatrik Tanı Sıklığı 14:210-217; 2011</a:t>
            </a:r>
          </a:p>
          <a:p>
            <a:endParaRPr lang="tr-TR" dirty="0">
              <a:latin typeface="Gabriola" pitchFamily="82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581128"/>
            <a:ext cx="3062446" cy="194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7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6425" cy="5760639"/>
          </a:xfrm>
        </p:spPr>
        <p:txBody>
          <a:bodyPr/>
          <a:lstStyle/>
          <a:p>
            <a:r>
              <a:rPr lang="tr-TR" sz="2800" b="1" i="1" dirty="0" err="1" smtClean="0">
                <a:latin typeface="+mj-lt"/>
              </a:rPr>
              <a:t>Obezite</a:t>
            </a:r>
            <a:r>
              <a:rPr lang="tr-TR" sz="2800" b="1" i="1" dirty="0" smtClean="0">
                <a:latin typeface="+mj-lt"/>
              </a:rPr>
              <a:t> İle Gelişen Psikolojik Hastalıklar Nelerdir?</a:t>
            </a:r>
          </a:p>
          <a:p>
            <a:pPr marL="457200" indent="-457200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800" dirty="0" smtClean="0">
                <a:latin typeface="+mj-lt"/>
              </a:rPr>
              <a:t>     </a:t>
            </a:r>
            <a:r>
              <a:rPr lang="tr-TR" sz="2400" i="1" dirty="0" smtClean="0">
                <a:latin typeface="+mj-lt"/>
              </a:rPr>
              <a:t>Bu </a:t>
            </a:r>
            <a:r>
              <a:rPr lang="tr-TR" sz="2400" i="1" dirty="0">
                <a:latin typeface="+mj-lt"/>
              </a:rPr>
              <a:t>hastalıklar ya organik bir temel dayanır veya psikolojik olarak ya da stresle ortaya çıkar, ‘psikosomatik bozukluk’ olarak tanımlanır(18</a:t>
            </a:r>
            <a:r>
              <a:rPr lang="tr-TR" sz="2400" i="1" dirty="0" smtClean="0">
                <a:latin typeface="+mj-lt"/>
              </a:rPr>
              <a:t>).</a:t>
            </a:r>
            <a:r>
              <a:rPr lang="tr-TR" sz="2400" i="1" dirty="0">
                <a:latin typeface="+mj-lt"/>
              </a:rPr>
              <a:t> </a:t>
            </a:r>
            <a:endParaRPr lang="tr-TR" sz="2400" i="1" dirty="0" smtClean="0">
              <a:latin typeface="+mj-lt"/>
            </a:endParaRPr>
          </a:p>
          <a:p>
            <a:pPr marL="457200" indent="-457200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b="1" i="1" dirty="0">
                <a:latin typeface="+mj-lt"/>
              </a:rPr>
              <a:t> </a:t>
            </a:r>
            <a:r>
              <a:rPr lang="tr-TR" sz="2400" b="1" i="1" dirty="0" smtClean="0">
                <a:latin typeface="+mj-lt"/>
              </a:rPr>
              <a:t>      Son </a:t>
            </a:r>
            <a:r>
              <a:rPr lang="tr-TR" sz="2400" b="1" i="1" dirty="0">
                <a:latin typeface="+mj-lt"/>
              </a:rPr>
              <a:t>yapılan araştırmalara göre BMI&gt;40 olanlarda (aşırı </a:t>
            </a:r>
            <a:r>
              <a:rPr lang="tr-TR" sz="2400" b="1" i="1" dirty="0" err="1">
                <a:latin typeface="+mj-lt"/>
              </a:rPr>
              <a:t>obezler</a:t>
            </a:r>
            <a:r>
              <a:rPr lang="tr-TR" sz="2400" b="1" i="1" dirty="0">
                <a:latin typeface="+mj-lt"/>
              </a:rPr>
              <a:t>) depresyon riski artar; </a:t>
            </a:r>
            <a:r>
              <a:rPr lang="tr-TR" sz="2400" b="1" i="1" dirty="0" err="1">
                <a:latin typeface="+mj-lt"/>
              </a:rPr>
              <a:t>obezlerde</a:t>
            </a:r>
            <a:r>
              <a:rPr lang="tr-TR" sz="2400" b="1" i="1" dirty="0">
                <a:latin typeface="+mj-lt"/>
              </a:rPr>
              <a:t> depresyon daha ağır geçer ve </a:t>
            </a:r>
            <a:r>
              <a:rPr lang="tr-TR" sz="2400" b="1" i="1" dirty="0" err="1">
                <a:latin typeface="+mj-lt"/>
              </a:rPr>
              <a:t>prognozları</a:t>
            </a:r>
            <a:r>
              <a:rPr lang="tr-TR" sz="2400" b="1" i="1" dirty="0">
                <a:latin typeface="+mj-lt"/>
              </a:rPr>
              <a:t> daha kötüdür. </a:t>
            </a:r>
            <a:r>
              <a:rPr lang="tr-TR" sz="2400" i="1" dirty="0">
                <a:latin typeface="+mj-lt"/>
              </a:rPr>
              <a:t>Erişkinlerde önce </a:t>
            </a:r>
            <a:r>
              <a:rPr lang="tr-TR" sz="2400" i="1" dirty="0" err="1">
                <a:latin typeface="+mj-lt"/>
              </a:rPr>
              <a:t>obezite</a:t>
            </a:r>
            <a:r>
              <a:rPr lang="tr-TR" sz="2400" i="1" dirty="0">
                <a:latin typeface="+mj-lt"/>
              </a:rPr>
              <a:t> geliştiği bildirilmektedir. </a:t>
            </a:r>
            <a:r>
              <a:rPr lang="tr-TR" sz="2400" i="1" dirty="0" err="1">
                <a:latin typeface="+mj-lt"/>
              </a:rPr>
              <a:t>Obez</a:t>
            </a:r>
            <a:r>
              <a:rPr lang="tr-TR" sz="2400" i="1" dirty="0">
                <a:latin typeface="+mj-lt"/>
              </a:rPr>
              <a:t> erkeklerde depresyon görülme sıklığında bir değişiklik olmazken kadınlarda </a:t>
            </a:r>
            <a:r>
              <a:rPr lang="tr-TR" sz="2400" i="1" dirty="0" smtClean="0">
                <a:latin typeface="+mj-lt"/>
              </a:rPr>
              <a:t>artmıştır(15).</a:t>
            </a:r>
            <a:endParaRPr lang="tr-TR" sz="2400" i="1" dirty="0">
              <a:latin typeface="+mj-lt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2800" dirty="0" smtClean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000" dirty="0">
                <a:latin typeface="+mj-lt"/>
              </a:rPr>
              <a:t> </a:t>
            </a:r>
            <a:r>
              <a:rPr lang="tr-TR" sz="1000" dirty="0" smtClean="0">
                <a:latin typeface="+mj-lt"/>
              </a:rPr>
              <a:t>          18.Yücel </a:t>
            </a:r>
            <a:r>
              <a:rPr lang="tr-TR" sz="1000" dirty="0">
                <a:latin typeface="+mj-lt"/>
              </a:rPr>
              <a:t>B, Estetik Bir Kaygıdan Hastalığa Uzanan </a:t>
            </a:r>
            <a:r>
              <a:rPr lang="tr-TR" sz="1000" dirty="0" err="1">
                <a:latin typeface="+mj-lt"/>
              </a:rPr>
              <a:t>Yol:Yeme</a:t>
            </a:r>
            <a:r>
              <a:rPr lang="tr-TR" sz="1000" dirty="0">
                <a:latin typeface="+mj-lt"/>
              </a:rPr>
              <a:t> Bozuklukları, Klinik Gelişim Dergisi 2009 </a:t>
            </a:r>
            <a:r>
              <a:rPr lang="tr-TR" sz="1000" dirty="0" smtClean="0">
                <a:latin typeface="+mj-lt"/>
              </a:rPr>
              <a:t>Say:4	</a:t>
            </a: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000" dirty="0">
                <a:latin typeface="+mj-lt"/>
              </a:rPr>
              <a:t>	 </a:t>
            </a:r>
            <a:r>
              <a:rPr lang="tr-TR" sz="1000" dirty="0" smtClean="0">
                <a:latin typeface="+mj-lt"/>
              </a:rPr>
              <a:t>    15.Balcıoğlu </a:t>
            </a:r>
            <a:r>
              <a:rPr lang="tr-TR" sz="1000" dirty="0" err="1">
                <a:latin typeface="+mj-lt"/>
              </a:rPr>
              <a:t>İ,Başer</a:t>
            </a:r>
            <a:r>
              <a:rPr lang="tr-TR" sz="1000" dirty="0">
                <a:latin typeface="+mj-lt"/>
              </a:rPr>
              <a:t> Zeynep S. </a:t>
            </a:r>
            <a:r>
              <a:rPr lang="tr-TR" sz="1000" dirty="0" err="1">
                <a:latin typeface="+mj-lt"/>
              </a:rPr>
              <a:t>Obezitenin</a:t>
            </a:r>
            <a:r>
              <a:rPr lang="tr-TR" sz="1000" dirty="0">
                <a:latin typeface="+mj-lt"/>
              </a:rPr>
              <a:t> Psikiyatrik Yönü, Mart 2008 S:341-348</a:t>
            </a:r>
          </a:p>
        </p:txBody>
      </p:sp>
    </p:spTree>
    <p:extLst>
      <p:ext uri="{BB962C8B-B14F-4D97-AF65-F5344CB8AC3E}">
        <p14:creationId xmlns:p14="http://schemas.microsoft.com/office/powerpoint/2010/main" val="137518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9"/>
            <a:ext cx="8226425" cy="5688631"/>
          </a:xfrm>
        </p:spPr>
        <p:txBody>
          <a:bodyPr/>
          <a:lstStyle/>
          <a:p>
            <a:pPr marL="457200" indent="-45720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dirty="0">
                <a:latin typeface="+mj-lt"/>
                <a:cs typeface="Andalus" pitchFamily="18" charset="-78"/>
              </a:rPr>
              <a:t> </a:t>
            </a:r>
            <a:r>
              <a:rPr lang="tr-TR" sz="2400" dirty="0" smtClean="0">
                <a:latin typeface="+mj-lt"/>
                <a:cs typeface="Andalus" pitchFamily="18" charset="-78"/>
              </a:rPr>
              <a:t>     </a:t>
            </a:r>
            <a:r>
              <a:rPr lang="tr-TR" sz="2400" i="1" dirty="0" err="1" smtClean="0">
                <a:latin typeface="+mj-lt"/>
                <a:cs typeface="Andalus" pitchFamily="18" charset="-78"/>
              </a:rPr>
              <a:t>Obeziteye</a:t>
            </a:r>
            <a:r>
              <a:rPr lang="tr-TR" sz="2400" i="1" dirty="0" smtClean="0">
                <a:latin typeface="+mj-lt"/>
                <a:cs typeface="Andalus" pitchFamily="18" charset="-78"/>
              </a:rPr>
              <a:t> </a:t>
            </a:r>
            <a:r>
              <a:rPr lang="tr-TR" sz="2400" i="1" dirty="0">
                <a:latin typeface="+mj-lt"/>
                <a:cs typeface="Andalus" pitchFamily="18" charset="-78"/>
              </a:rPr>
              <a:t>ilişkin </a:t>
            </a:r>
            <a:r>
              <a:rPr lang="tr-TR" sz="2400" i="1" dirty="0" err="1">
                <a:latin typeface="+mj-lt"/>
                <a:cs typeface="Andalus" pitchFamily="18" charset="-78"/>
              </a:rPr>
              <a:t>psikanalitik</a:t>
            </a:r>
            <a:r>
              <a:rPr lang="tr-TR" sz="2400" i="1" dirty="0">
                <a:latin typeface="+mj-lt"/>
                <a:cs typeface="Andalus" pitchFamily="18" charset="-78"/>
              </a:rPr>
              <a:t> teorilerde, </a:t>
            </a:r>
            <a:r>
              <a:rPr lang="tr-TR" sz="2400" i="1" dirty="0" err="1">
                <a:latin typeface="+mj-lt"/>
                <a:cs typeface="Andalus" pitchFamily="18" charset="-78"/>
              </a:rPr>
              <a:t>obez</a:t>
            </a:r>
            <a:r>
              <a:rPr lang="tr-TR" sz="2400" i="1" dirty="0">
                <a:latin typeface="+mj-lt"/>
                <a:cs typeface="Andalus" pitchFamily="18" charset="-78"/>
              </a:rPr>
              <a:t> bireylerin </a:t>
            </a:r>
            <a:r>
              <a:rPr lang="tr-TR" sz="2400" i="1" dirty="0">
                <a:latin typeface="+mj-lt"/>
              </a:rPr>
              <a:t>çözümlenmemiş bağımlılık gereksinimleri bulunduğu ve bu kişilerin </a:t>
            </a:r>
            <a:r>
              <a:rPr lang="tr-TR" sz="2400" i="1" dirty="0" err="1">
                <a:latin typeface="+mj-lt"/>
              </a:rPr>
              <a:t>psikoseksüel</a:t>
            </a:r>
            <a:r>
              <a:rPr lang="tr-TR" sz="2400" i="1" dirty="0">
                <a:latin typeface="+mj-lt"/>
              </a:rPr>
              <a:t> gelişimin oral dönemine </a:t>
            </a:r>
            <a:r>
              <a:rPr lang="tr-TR" sz="2400" i="1" dirty="0" err="1">
                <a:latin typeface="+mj-lt"/>
              </a:rPr>
              <a:t>fikse</a:t>
            </a:r>
            <a:r>
              <a:rPr lang="tr-TR" sz="2400" i="1" dirty="0">
                <a:latin typeface="+mj-lt"/>
              </a:rPr>
              <a:t> oldukları </a:t>
            </a:r>
            <a:r>
              <a:rPr lang="tr-TR" sz="2400" i="1" dirty="0" smtClean="0">
                <a:latin typeface="+mj-lt"/>
              </a:rPr>
              <a:t>vurgulanmaktadır(17).</a:t>
            </a:r>
          </a:p>
          <a:p>
            <a:pPr marL="457200" indent="-45720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i="1" dirty="0" smtClean="0">
                <a:latin typeface="+mj-lt"/>
              </a:rPr>
              <a:t>      Depresyonda </a:t>
            </a:r>
            <a:r>
              <a:rPr lang="tr-TR" sz="2400" i="1" dirty="0">
                <a:latin typeface="+mj-lt"/>
              </a:rPr>
              <a:t>iştah artışına bağlı olarak kilo alınması, fiziksel aktivitenin azalması, kullanılan ilaçların iştah arttırıcı özellikte olması, özellikle kadınlarda </a:t>
            </a:r>
            <a:r>
              <a:rPr lang="tr-TR" sz="2400" i="1" dirty="0" smtClean="0">
                <a:latin typeface="+mj-lt"/>
              </a:rPr>
              <a:t>depresyon esnasında </a:t>
            </a:r>
            <a:r>
              <a:rPr lang="tr-TR" sz="2400" i="1" dirty="0">
                <a:latin typeface="+mj-lt"/>
              </a:rPr>
              <a:t>yeme ataklarının (</a:t>
            </a:r>
            <a:r>
              <a:rPr lang="tr-TR" sz="2400" i="1" dirty="0" err="1">
                <a:latin typeface="+mj-lt"/>
              </a:rPr>
              <a:t>binge</a:t>
            </a:r>
            <a:r>
              <a:rPr lang="tr-TR" sz="2400" i="1" dirty="0">
                <a:latin typeface="+mj-lt"/>
              </a:rPr>
              <a:t> </a:t>
            </a:r>
            <a:r>
              <a:rPr lang="tr-TR" sz="2400" i="1" dirty="0" err="1">
                <a:latin typeface="+mj-lt"/>
              </a:rPr>
              <a:t>eating</a:t>
            </a:r>
            <a:r>
              <a:rPr lang="tr-TR" sz="2400" i="1" dirty="0">
                <a:latin typeface="+mj-lt"/>
              </a:rPr>
              <a:t>) yaşanması nedeniyle kilo alımı ve </a:t>
            </a:r>
            <a:r>
              <a:rPr lang="tr-TR" sz="2400" i="1" dirty="0" err="1">
                <a:latin typeface="+mj-lt"/>
              </a:rPr>
              <a:t>obezite</a:t>
            </a:r>
            <a:r>
              <a:rPr lang="tr-TR" sz="2400" i="1" dirty="0">
                <a:latin typeface="+mj-lt"/>
              </a:rPr>
              <a:t> gelişebilmektedir(17</a:t>
            </a:r>
            <a:r>
              <a:rPr lang="tr-TR" sz="2800" i="1" dirty="0">
                <a:latin typeface="+mj-lt"/>
              </a:rPr>
              <a:t>).</a:t>
            </a: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i="1" dirty="0" smtClean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 smtClean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400" dirty="0" smtClean="0">
                <a:latin typeface="Gabriola" pitchFamily="82" charset="0"/>
              </a:rPr>
              <a:t> </a:t>
            </a:r>
            <a:endParaRPr lang="tr-TR" sz="1400" dirty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400" dirty="0" smtClean="0">
                <a:latin typeface="Gabriola" pitchFamily="82" charset="0"/>
              </a:rPr>
              <a:t>	    </a:t>
            </a: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 smtClean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 smtClean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400" dirty="0">
                <a:latin typeface="+mj-lt"/>
              </a:rPr>
              <a:t> </a:t>
            </a:r>
            <a:r>
              <a:rPr lang="tr-TR" sz="1400" dirty="0" smtClean="0">
                <a:latin typeface="+mj-lt"/>
              </a:rPr>
              <a:t>       </a:t>
            </a:r>
            <a:r>
              <a:rPr lang="tr-TR" sz="1000" dirty="0" smtClean="0">
                <a:latin typeface="+mj-lt"/>
              </a:rPr>
              <a:t>17.Özdel </a:t>
            </a:r>
            <a:r>
              <a:rPr lang="tr-TR" sz="1000" dirty="0">
                <a:latin typeface="+mj-lt"/>
              </a:rPr>
              <a:t>O, Varma-Sözeri G, </a:t>
            </a:r>
            <a:r>
              <a:rPr lang="tr-TR" sz="1000" dirty="0" err="1">
                <a:latin typeface="+mj-lt"/>
              </a:rPr>
              <a:t>Fenkçi</a:t>
            </a:r>
            <a:r>
              <a:rPr lang="tr-TR" sz="1000" dirty="0">
                <a:latin typeface="+mj-lt"/>
              </a:rPr>
              <a:t> S, Değirmenci T, Karadağ F, Kalkan N, Ateşçi F, </a:t>
            </a:r>
            <a:r>
              <a:rPr lang="tr-TR" sz="1000" dirty="0" err="1" smtClean="0">
                <a:latin typeface="+mj-lt"/>
              </a:rPr>
              <a:t>Obez</a:t>
            </a:r>
            <a:r>
              <a:rPr lang="tr-TR" sz="1000" dirty="0" smtClean="0">
                <a:latin typeface="+mj-lt"/>
              </a:rPr>
              <a:t> </a:t>
            </a:r>
            <a:r>
              <a:rPr lang="tr-TR" sz="1000" dirty="0">
                <a:latin typeface="+mj-lt"/>
              </a:rPr>
              <a:t>Kadınlarda Psikiyatrik Tanı Sıklığı </a:t>
            </a:r>
            <a:endParaRPr lang="tr-TR" sz="1000" dirty="0" smtClean="0">
              <a:latin typeface="+mj-lt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000" dirty="0">
                <a:latin typeface="+mj-lt"/>
              </a:rPr>
              <a:t> </a:t>
            </a:r>
            <a:r>
              <a:rPr lang="tr-TR" sz="1000" dirty="0" smtClean="0">
                <a:latin typeface="+mj-lt"/>
              </a:rPr>
              <a:t>          14:210-217</a:t>
            </a:r>
            <a:r>
              <a:rPr lang="tr-TR" sz="1000" dirty="0">
                <a:latin typeface="+mj-lt"/>
              </a:rPr>
              <a:t>; 2011</a:t>
            </a:r>
          </a:p>
          <a:p>
            <a:endParaRPr lang="tr-TR" dirty="0">
              <a:latin typeface="Gabriola" pitchFamily="82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293096"/>
            <a:ext cx="3528392" cy="1997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86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585786" cy="5832648"/>
          </a:xfrm>
        </p:spPr>
        <p:txBody>
          <a:bodyPr/>
          <a:lstStyle/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i="1" dirty="0" smtClean="0">
                <a:latin typeface="+mj-lt"/>
              </a:rPr>
              <a:t>        </a:t>
            </a:r>
            <a:r>
              <a:rPr lang="tr-TR" sz="2800" i="1" dirty="0" smtClean="0">
                <a:latin typeface="+mj-lt"/>
              </a:rPr>
              <a:t>Psikosomatik </a:t>
            </a:r>
            <a:r>
              <a:rPr lang="tr-TR" sz="2800" i="1" dirty="0">
                <a:latin typeface="+mj-lt"/>
              </a:rPr>
              <a:t>duyarlılıklarda en belirgin olarak ortaya çıkanlar </a:t>
            </a:r>
            <a:r>
              <a:rPr lang="tr-TR" sz="2800" b="1" i="1" dirty="0">
                <a:latin typeface="+mj-lt"/>
              </a:rPr>
              <a:t>yeme bozukluklarıdır.</a:t>
            </a:r>
            <a:r>
              <a:rPr lang="tr-TR" sz="2800" i="1" dirty="0">
                <a:latin typeface="+mj-lt"/>
              </a:rPr>
              <a:t> Hastalar duygularını ifade etmek ve içsel gerilimlerini sözel olarak anlatmak için yol bulamazlar. </a:t>
            </a:r>
            <a:endParaRPr lang="tr-TR" sz="2800" i="1" dirty="0" smtClean="0">
              <a:latin typeface="+mj-lt"/>
            </a:endParaRPr>
          </a:p>
          <a:p>
            <a:pPr marL="457200" indent="-45720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800" i="1" dirty="0">
                <a:latin typeface="+mj-lt"/>
              </a:rPr>
              <a:t> </a:t>
            </a:r>
            <a:r>
              <a:rPr lang="tr-TR" sz="2800" i="1" dirty="0" smtClean="0">
                <a:latin typeface="+mj-lt"/>
              </a:rPr>
              <a:t>       Bunun </a:t>
            </a:r>
            <a:r>
              <a:rPr lang="tr-TR" sz="2800" i="1" dirty="0">
                <a:latin typeface="+mj-lt"/>
              </a:rPr>
              <a:t>yerine, karmaşık duygusal yaşantılar, bedenleri yoluyla </a:t>
            </a:r>
            <a:r>
              <a:rPr lang="tr-TR" sz="2800" i="1" dirty="0" err="1">
                <a:latin typeface="+mj-lt"/>
              </a:rPr>
              <a:t>kanalize</a:t>
            </a:r>
            <a:r>
              <a:rPr lang="tr-TR" sz="2800" i="1" dirty="0">
                <a:latin typeface="+mj-lt"/>
              </a:rPr>
              <a:t> olur. Kelimelere dökemedikleri duygularını sıklıkla kusarlar (</a:t>
            </a:r>
            <a:r>
              <a:rPr lang="tr-TR" sz="2800" b="1" i="1" dirty="0" err="1">
                <a:latin typeface="+mj-lt"/>
              </a:rPr>
              <a:t>bulimiya</a:t>
            </a:r>
            <a:r>
              <a:rPr lang="tr-TR" sz="2800" b="1" i="1" dirty="0">
                <a:latin typeface="+mj-lt"/>
              </a:rPr>
              <a:t> nevroza</a:t>
            </a:r>
            <a:r>
              <a:rPr lang="tr-TR" sz="2800" i="1" dirty="0">
                <a:latin typeface="+mj-lt"/>
              </a:rPr>
              <a:t>) ya da bedenlerini ve duygularını birlikte reddetme yolunu arayabilirler (</a:t>
            </a:r>
            <a:r>
              <a:rPr lang="tr-TR" sz="2800" b="1" i="1" dirty="0" err="1" smtClean="0">
                <a:latin typeface="+mj-lt"/>
              </a:rPr>
              <a:t>anaroksiya</a:t>
            </a:r>
            <a:r>
              <a:rPr lang="tr-TR" sz="2800" b="1" i="1" dirty="0">
                <a:latin typeface="+mj-lt"/>
              </a:rPr>
              <a:t> </a:t>
            </a:r>
            <a:r>
              <a:rPr lang="tr-TR" sz="2800" b="1" i="1" dirty="0" smtClean="0">
                <a:latin typeface="+mj-lt"/>
              </a:rPr>
              <a:t>nevroza</a:t>
            </a:r>
            <a:r>
              <a:rPr lang="tr-TR" sz="2800" i="1" dirty="0">
                <a:latin typeface="+mj-lt"/>
              </a:rPr>
              <a:t>)(18</a:t>
            </a:r>
            <a:r>
              <a:rPr lang="tr-TR" sz="2800" i="1" dirty="0" smtClean="0">
                <a:latin typeface="+mj-lt"/>
              </a:rPr>
              <a:t>).</a:t>
            </a:r>
          </a:p>
          <a:p>
            <a:endParaRPr lang="tr-TR" dirty="0">
              <a:latin typeface="+mj-lt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400" dirty="0" smtClean="0">
                <a:latin typeface="+mj-lt"/>
              </a:rPr>
              <a:t>	</a:t>
            </a:r>
            <a:r>
              <a:rPr lang="tr-TR" sz="1000" dirty="0" smtClean="0">
                <a:latin typeface="+mj-lt"/>
              </a:rPr>
              <a:t>    18.Yücel </a:t>
            </a:r>
            <a:r>
              <a:rPr lang="tr-TR" sz="1000" dirty="0">
                <a:latin typeface="+mj-lt"/>
              </a:rPr>
              <a:t>B, Estetik Bir Kaygıdan Hastalığa Uzanan </a:t>
            </a:r>
            <a:r>
              <a:rPr lang="tr-TR" sz="1000" dirty="0" err="1">
                <a:latin typeface="+mj-lt"/>
              </a:rPr>
              <a:t>Yol:Yeme</a:t>
            </a:r>
            <a:r>
              <a:rPr lang="tr-TR" sz="1000" dirty="0">
                <a:latin typeface="+mj-lt"/>
              </a:rPr>
              <a:t> Bozuklukları, Klinik Gelişim Dergisi </a:t>
            </a:r>
            <a:endParaRPr lang="tr-TR" sz="1000" dirty="0" smtClean="0">
              <a:latin typeface="+mj-lt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000" dirty="0" smtClean="0">
                <a:latin typeface="+mj-lt"/>
              </a:rPr>
              <a:t>          2009 </a:t>
            </a:r>
            <a:r>
              <a:rPr lang="tr-TR" sz="1000" dirty="0">
                <a:latin typeface="+mj-lt"/>
              </a:rPr>
              <a:t>Say:4</a:t>
            </a:r>
          </a:p>
          <a:p>
            <a:endParaRPr lang="tr-TR" sz="1000" dirty="0">
              <a:latin typeface="Georgia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382685" y="3244334"/>
            <a:ext cx="378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dirty="0">
                <a:sym typeface="Wingdings" pitchFamily="2" charset="2"/>
              </a:rPr>
              <a:t></a:t>
            </a:r>
            <a:endParaRPr lang="tr-TR" b="1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60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908720"/>
            <a:ext cx="8226425" cy="5616624"/>
          </a:xfrm>
        </p:spPr>
        <p:txBody>
          <a:bodyPr/>
          <a:lstStyle/>
          <a:p>
            <a:r>
              <a:rPr lang="tr-TR" sz="2800" b="1" i="1" dirty="0" smtClean="0">
                <a:latin typeface="+mj-lt"/>
              </a:rPr>
              <a:t>YEME BOZUKLUKLARI NELERDİR?</a:t>
            </a:r>
          </a:p>
          <a:p>
            <a:r>
              <a:rPr lang="tr-TR" sz="2400" i="1" dirty="0" smtClean="0">
                <a:latin typeface="+mj-lt"/>
              </a:rPr>
              <a:t>Bu rahatsızlıklara kısaca değinecek olursak ;</a:t>
            </a:r>
          </a:p>
          <a:p>
            <a:pPr marL="457200" indent="-45720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i="1" dirty="0">
                <a:latin typeface="+mj-lt"/>
              </a:rPr>
              <a:t> </a:t>
            </a:r>
            <a:r>
              <a:rPr lang="tr-TR" sz="2400" i="1" dirty="0" smtClean="0">
                <a:latin typeface="+mj-lt"/>
              </a:rPr>
              <a:t>     Yeme </a:t>
            </a:r>
            <a:r>
              <a:rPr lang="tr-TR" sz="2400" i="1" dirty="0">
                <a:latin typeface="+mj-lt"/>
              </a:rPr>
              <a:t>bozuklukları, beden üzerinde süren mücadelenin en net gözlendiği ruhsal hastalık grubudur. Yeme davranışında bozulma, kiloyu kontrol etmeye dönük davranışların ısrarlı gidişi, fiziksel ve </a:t>
            </a:r>
            <a:r>
              <a:rPr lang="tr-TR" sz="2400" i="1" dirty="0" err="1">
                <a:latin typeface="+mj-lt"/>
              </a:rPr>
              <a:t>psikososyal</a:t>
            </a:r>
            <a:r>
              <a:rPr lang="tr-TR" sz="2400" i="1" dirty="0">
                <a:latin typeface="+mj-lt"/>
              </a:rPr>
              <a:t> işlevselliğin bu nedenlerle bozulması ile seyreden psikiyatrik bozukluklar olarak </a:t>
            </a:r>
            <a:r>
              <a:rPr lang="tr-TR" sz="2400" i="1" dirty="0" smtClean="0">
                <a:latin typeface="+mj-lt"/>
              </a:rPr>
              <a:t>tanımlanırlar8(19).</a:t>
            </a:r>
          </a:p>
          <a:p>
            <a:endParaRPr lang="tr-TR" dirty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400" dirty="0" smtClean="0">
                <a:latin typeface="Gabriola" pitchFamily="82" charset="0"/>
              </a:rPr>
              <a:t>	      </a:t>
            </a: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b="1" dirty="0">
              <a:solidFill>
                <a:schemeClr val="tx1"/>
              </a:solidFill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 smtClean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 smtClean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 smtClean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000" dirty="0">
                <a:latin typeface="Georgia" pitchFamily="18" charset="0"/>
              </a:rPr>
              <a:t> </a:t>
            </a:r>
            <a:r>
              <a:rPr lang="tr-TR" sz="1000" dirty="0" smtClean="0">
                <a:latin typeface="Georgia" pitchFamily="18" charset="0"/>
              </a:rPr>
              <a:t>         </a:t>
            </a:r>
            <a:r>
              <a:rPr lang="tr-TR" sz="1000" dirty="0" smtClean="0">
                <a:latin typeface="+mj-lt"/>
              </a:rPr>
              <a:t>19</a:t>
            </a:r>
            <a:r>
              <a:rPr lang="tr-TR" sz="1000" dirty="0">
                <a:latin typeface="+mj-lt"/>
              </a:rPr>
              <a:t>. </a:t>
            </a:r>
            <a:r>
              <a:rPr lang="tr-TR" sz="1000" dirty="0" err="1">
                <a:latin typeface="+mj-lt"/>
              </a:rPr>
              <a:t>Stunkard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A,Physical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Activity,Emotions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and</a:t>
            </a:r>
            <a:r>
              <a:rPr lang="tr-TR" sz="1000" dirty="0">
                <a:latin typeface="+mj-lt"/>
              </a:rPr>
              <a:t> Human </a:t>
            </a:r>
            <a:r>
              <a:rPr lang="tr-TR" sz="1000" dirty="0" err="1">
                <a:latin typeface="+mj-lt"/>
              </a:rPr>
              <a:t>Obesity.Psychsomatic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Medicine</a:t>
            </a:r>
            <a:endParaRPr lang="tr-TR" sz="1000" dirty="0">
              <a:latin typeface="+mj-lt"/>
            </a:endParaRPr>
          </a:p>
          <a:p>
            <a:endParaRPr lang="tr-TR" dirty="0">
              <a:latin typeface="Gabriola" pitchFamily="82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221088"/>
            <a:ext cx="3260934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81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36712"/>
            <a:ext cx="8658944" cy="5904656"/>
          </a:xfrm>
        </p:spPr>
        <p:txBody>
          <a:bodyPr/>
          <a:lstStyle/>
          <a:p>
            <a:r>
              <a:rPr lang="tr-TR" sz="2800" b="1" i="1" dirty="0" smtClean="0">
                <a:latin typeface="+mj-lt"/>
              </a:rPr>
              <a:t>1.Anoreksiya </a:t>
            </a:r>
            <a:r>
              <a:rPr lang="tr-TR" sz="2800" b="1" i="1" dirty="0" err="1" smtClean="0">
                <a:latin typeface="+mj-lt"/>
              </a:rPr>
              <a:t>Nervoza</a:t>
            </a:r>
            <a:endParaRPr lang="tr-TR" sz="2800" b="1" i="1" dirty="0" smtClean="0">
              <a:latin typeface="+mj-lt"/>
            </a:endParaRPr>
          </a:p>
          <a:p>
            <a:pPr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i="1" dirty="0">
                <a:latin typeface="+mj-lt"/>
              </a:rPr>
              <a:t> </a:t>
            </a:r>
            <a:r>
              <a:rPr lang="tr-TR" sz="2400" i="1" dirty="0" smtClean="0">
                <a:latin typeface="+mj-lt"/>
              </a:rPr>
              <a:t>     </a:t>
            </a:r>
            <a:r>
              <a:rPr lang="tr-TR" sz="2800" i="1" dirty="0" smtClean="0">
                <a:latin typeface="+mj-lt"/>
              </a:rPr>
              <a:t>AN</a:t>
            </a:r>
            <a:r>
              <a:rPr lang="tr-TR" sz="2800" i="1" dirty="0">
                <a:latin typeface="+mj-lt"/>
              </a:rPr>
              <a:t>, kilo kaybetmeye yönelik, amaçlı ve istekli davranış biçimleri, kilo kaybı, beden ağırlığı ve yiyecekle aşırı uğraşı, özel yemek yeme biçimleri, kilo almaktan aşırı korku, beden imajı </a:t>
            </a:r>
            <a:r>
              <a:rPr lang="tr-TR" sz="2800" i="1" dirty="0" smtClean="0">
                <a:latin typeface="+mj-lt"/>
              </a:rPr>
              <a:t>bozukluğu </a:t>
            </a:r>
            <a:r>
              <a:rPr lang="tr-TR" sz="2800" i="1" dirty="0">
                <a:latin typeface="+mj-lt"/>
              </a:rPr>
              <a:t>ve </a:t>
            </a:r>
            <a:r>
              <a:rPr lang="tr-TR" sz="2800" i="1" dirty="0" err="1">
                <a:latin typeface="+mj-lt"/>
              </a:rPr>
              <a:t>amenore</a:t>
            </a:r>
            <a:r>
              <a:rPr lang="tr-TR" sz="2800" i="1" dirty="0">
                <a:latin typeface="+mj-lt"/>
              </a:rPr>
              <a:t> ile </a:t>
            </a:r>
            <a:r>
              <a:rPr lang="tr-TR" sz="2800" i="1" dirty="0" smtClean="0">
                <a:latin typeface="+mj-lt"/>
              </a:rPr>
              <a:t>karakterizedir(20).</a:t>
            </a:r>
          </a:p>
          <a:p>
            <a:pPr marL="457200" indent="-457200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i="1" dirty="0" smtClean="0">
                <a:latin typeface="+mj-lt"/>
              </a:rPr>
              <a:t>        AN </a:t>
            </a:r>
            <a:r>
              <a:rPr lang="tr-TR" sz="2400" i="1" dirty="0">
                <a:latin typeface="+mj-lt"/>
              </a:rPr>
              <a:t>ergenlik döneminde ve genç kızlarda sık görülür. Yaygınlığı, %0.1-1; genelde yoğun </a:t>
            </a:r>
            <a:r>
              <a:rPr lang="tr-TR" sz="2400" i="1" dirty="0" smtClean="0">
                <a:latin typeface="+mj-lt"/>
              </a:rPr>
              <a:t>olarak görüldüğü </a:t>
            </a:r>
            <a:r>
              <a:rPr lang="tr-TR" sz="2400" i="1" dirty="0">
                <a:latin typeface="+mj-lt"/>
              </a:rPr>
              <a:t>yaş aralığı, 10-29 </a:t>
            </a:r>
            <a:r>
              <a:rPr lang="tr-TR" sz="2400" i="1" dirty="0" smtClean="0">
                <a:latin typeface="+mj-lt"/>
              </a:rPr>
              <a:t>olarak bildirilmektedir(18).</a:t>
            </a:r>
            <a:r>
              <a:rPr lang="tr-TR" sz="2400" i="1" dirty="0">
                <a:latin typeface="+mj-lt"/>
              </a:rPr>
              <a:t> </a:t>
            </a:r>
            <a:endParaRPr lang="tr-TR" sz="2400" i="1" dirty="0" smtClean="0">
              <a:latin typeface="+mj-lt"/>
            </a:endParaRPr>
          </a:p>
          <a:p>
            <a:pPr marL="457200" indent="-45720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dirty="0" smtClean="0">
                <a:latin typeface="+mj-lt"/>
              </a:rPr>
              <a:t>        </a:t>
            </a:r>
            <a:r>
              <a:rPr lang="tr-TR" sz="2400" i="1" dirty="0" smtClean="0">
                <a:latin typeface="+mj-lt"/>
              </a:rPr>
              <a:t>AN </a:t>
            </a:r>
            <a:r>
              <a:rPr lang="tr-TR" sz="2400" i="1" dirty="0">
                <a:latin typeface="+mj-lt"/>
              </a:rPr>
              <a:t>olan hastalarda toplam ölüm oranı </a:t>
            </a:r>
            <a:r>
              <a:rPr lang="tr-TR" sz="2400" i="1" dirty="0" err="1" smtClean="0">
                <a:latin typeface="+mj-lt"/>
              </a:rPr>
              <a:t>psiyatriktanı</a:t>
            </a:r>
            <a:r>
              <a:rPr lang="tr-TR" sz="2400" i="1" dirty="0" smtClean="0">
                <a:latin typeface="+mj-lt"/>
              </a:rPr>
              <a:t> </a:t>
            </a:r>
            <a:r>
              <a:rPr lang="tr-TR" sz="2400" i="1" dirty="0">
                <a:latin typeface="+mj-lt"/>
              </a:rPr>
              <a:t>alan hastalar içinde oldukça büyük bir yer teşkil </a:t>
            </a:r>
            <a:r>
              <a:rPr lang="tr-TR" sz="2400" dirty="0" smtClean="0">
                <a:latin typeface="+mj-lt"/>
              </a:rPr>
              <a:t>etmektedir(21</a:t>
            </a:r>
            <a:r>
              <a:rPr lang="tr-TR" sz="2400" dirty="0">
                <a:latin typeface="+mj-lt"/>
              </a:rPr>
              <a:t>)</a:t>
            </a: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400" dirty="0" smtClean="0">
                <a:latin typeface="+mj-lt"/>
              </a:rPr>
              <a:t>	</a:t>
            </a:r>
            <a:r>
              <a:rPr lang="tr-TR" sz="1000" dirty="0" smtClean="0">
                <a:latin typeface="+mj-lt"/>
              </a:rPr>
              <a:t>     20</a:t>
            </a:r>
            <a:r>
              <a:rPr lang="tr-TR" sz="1000" dirty="0">
                <a:latin typeface="+mj-lt"/>
              </a:rPr>
              <a:t>.</a:t>
            </a:r>
            <a:r>
              <a:rPr lang="tr-TR" sz="1000" b="1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Maner</a:t>
            </a:r>
            <a:r>
              <a:rPr lang="tr-TR" sz="1000" dirty="0">
                <a:latin typeface="+mj-lt"/>
              </a:rPr>
              <a:t> F, Yeme  Bozuklukları, Psikiyatri Dünyası </a:t>
            </a:r>
            <a:r>
              <a:rPr lang="tr-TR" sz="1000" dirty="0" smtClean="0">
                <a:latin typeface="+mj-lt"/>
              </a:rPr>
              <a:t>2001:5:130-139</a:t>
            </a: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000" dirty="0" smtClean="0">
                <a:latin typeface="+mj-lt"/>
              </a:rPr>
              <a:t>	     18.Yücel </a:t>
            </a:r>
            <a:r>
              <a:rPr lang="tr-TR" sz="1000" dirty="0">
                <a:latin typeface="+mj-lt"/>
              </a:rPr>
              <a:t>B, Estetik Bir Kaygıdan Hastalığa Uzanan </a:t>
            </a:r>
            <a:r>
              <a:rPr lang="tr-TR" sz="1000" dirty="0" err="1">
                <a:latin typeface="+mj-lt"/>
              </a:rPr>
              <a:t>Yol:Yeme</a:t>
            </a:r>
            <a:r>
              <a:rPr lang="tr-TR" sz="1000" dirty="0">
                <a:latin typeface="+mj-lt"/>
              </a:rPr>
              <a:t> Bozuklukları, Klinik Gelişim Dergisi </a:t>
            </a:r>
            <a:r>
              <a:rPr lang="tr-TR" sz="1000" dirty="0" smtClean="0">
                <a:latin typeface="+mj-lt"/>
              </a:rPr>
              <a:t>2009  Say:4</a:t>
            </a: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000" dirty="0" smtClean="0">
                <a:latin typeface="+mj-lt"/>
              </a:rPr>
              <a:t>	     21</a:t>
            </a:r>
            <a:r>
              <a:rPr lang="tr-TR" sz="1000" dirty="0">
                <a:latin typeface="+mj-lt"/>
              </a:rPr>
              <a:t>. </a:t>
            </a:r>
            <a:r>
              <a:rPr lang="tr-TR" sz="1000" dirty="0" err="1">
                <a:latin typeface="+mj-lt"/>
              </a:rPr>
              <a:t>Sullivan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PF,Mortality</a:t>
            </a:r>
            <a:r>
              <a:rPr lang="tr-TR" sz="1000" dirty="0">
                <a:latin typeface="+mj-lt"/>
              </a:rPr>
              <a:t> in </a:t>
            </a:r>
            <a:r>
              <a:rPr lang="tr-TR" sz="1000" dirty="0" err="1">
                <a:latin typeface="+mj-lt"/>
              </a:rPr>
              <a:t>Anorexia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Nervosa,The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American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Journal</a:t>
            </a:r>
            <a:r>
              <a:rPr lang="tr-TR" sz="1000" dirty="0">
                <a:latin typeface="+mj-lt"/>
              </a:rPr>
              <a:t> of </a:t>
            </a:r>
            <a:r>
              <a:rPr lang="tr-TR" sz="1000" dirty="0" err="1">
                <a:latin typeface="+mj-lt"/>
              </a:rPr>
              <a:t>Psychiatry</a:t>
            </a:r>
            <a:endParaRPr lang="tr-TR" sz="1000" dirty="0">
              <a:latin typeface="+mj-lt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>
              <a:latin typeface="Gabriola" pitchFamily="82" charset="0"/>
            </a:endParaRPr>
          </a:p>
          <a:p>
            <a:endParaRPr lang="tr-TR" dirty="0">
              <a:latin typeface="Gabriola" pitchFamily="82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57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688632"/>
          </a:xfrm>
        </p:spPr>
        <p:txBody>
          <a:bodyPr/>
          <a:lstStyle/>
          <a:p>
            <a:endParaRPr lang="tr-TR" sz="2800" b="1" dirty="0" smtClean="0">
              <a:latin typeface="Georgia" pitchFamily="18" charset="0"/>
            </a:endParaRPr>
          </a:p>
          <a:p>
            <a:r>
              <a:rPr lang="tr-TR" sz="2800" b="1" i="1" dirty="0" smtClean="0">
                <a:latin typeface="+mj-lt"/>
              </a:rPr>
              <a:t>Sunum </a:t>
            </a:r>
            <a:r>
              <a:rPr lang="tr-TR" sz="2800" b="1" i="1" dirty="0">
                <a:latin typeface="+mj-lt"/>
              </a:rPr>
              <a:t>Planı</a:t>
            </a:r>
            <a:endParaRPr lang="tr-TR" sz="2800" i="1" dirty="0">
              <a:latin typeface="+mj-lt"/>
            </a:endParaRPr>
          </a:p>
          <a:p>
            <a:pPr lvl="1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b="1" i="1" dirty="0">
                <a:latin typeface="+mj-lt"/>
              </a:rPr>
              <a:t>Genel </a:t>
            </a:r>
            <a:r>
              <a:rPr lang="tr-TR" b="1" i="1" dirty="0" smtClean="0">
                <a:latin typeface="+mj-lt"/>
              </a:rPr>
              <a:t>bilgiler</a:t>
            </a:r>
            <a:endParaRPr lang="tr-TR" sz="800" b="1" i="1" dirty="0">
              <a:latin typeface="+mj-lt"/>
            </a:endParaRPr>
          </a:p>
          <a:p>
            <a:pPr lvl="1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b="1" i="1" dirty="0" err="1">
                <a:latin typeface="+mj-lt"/>
              </a:rPr>
              <a:t>Obeziteye</a:t>
            </a:r>
            <a:r>
              <a:rPr lang="tr-TR" b="1" i="1" dirty="0">
                <a:latin typeface="+mj-lt"/>
              </a:rPr>
              <a:t> Neden Olan Faktörler </a:t>
            </a:r>
            <a:r>
              <a:rPr lang="tr-TR" b="1" i="1" dirty="0" smtClean="0">
                <a:latin typeface="+mj-lt"/>
              </a:rPr>
              <a:t>Nelerdir</a:t>
            </a:r>
            <a:endParaRPr lang="tr-TR" b="1" i="1" dirty="0">
              <a:latin typeface="+mj-lt"/>
            </a:endParaRPr>
          </a:p>
          <a:p>
            <a:pPr lvl="1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b="1" i="1" dirty="0" err="1">
                <a:latin typeface="+mj-lt"/>
              </a:rPr>
              <a:t>Obezite</a:t>
            </a:r>
            <a:r>
              <a:rPr lang="tr-TR" b="1" i="1" dirty="0">
                <a:latin typeface="+mj-lt"/>
              </a:rPr>
              <a:t> Ve Psikolojinin İlişkisi</a:t>
            </a:r>
          </a:p>
          <a:p>
            <a:pPr lvl="1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b="1" i="1" dirty="0" err="1">
                <a:latin typeface="+mj-lt"/>
              </a:rPr>
              <a:t>Obez</a:t>
            </a:r>
            <a:r>
              <a:rPr lang="tr-TR" b="1" i="1" dirty="0">
                <a:latin typeface="+mj-lt"/>
              </a:rPr>
              <a:t> Bireylerde Stresin Etkisi</a:t>
            </a:r>
          </a:p>
          <a:p>
            <a:pPr lvl="1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b="1" i="1" dirty="0">
                <a:latin typeface="+mj-lt"/>
              </a:rPr>
              <a:t>Ruhsal Durumun </a:t>
            </a:r>
            <a:r>
              <a:rPr lang="tr-TR" b="1" i="1" dirty="0" err="1">
                <a:latin typeface="+mj-lt"/>
              </a:rPr>
              <a:t>Obez</a:t>
            </a:r>
            <a:r>
              <a:rPr lang="tr-TR" b="1" i="1" dirty="0">
                <a:latin typeface="+mj-lt"/>
              </a:rPr>
              <a:t> Bireylerde </a:t>
            </a:r>
            <a:r>
              <a:rPr lang="tr-TR" b="1" i="1" dirty="0" smtClean="0">
                <a:latin typeface="+mj-lt"/>
              </a:rPr>
              <a:t>Etkisi</a:t>
            </a:r>
          </a:p>
          <a:p>
            <a:pPr lvl="1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b="1" i="1" dirty="0" smtClean="0">
                <a:latin typeface="+mj-lt"/>
              </a:rPr>
              <a:t>Sonuç</a:t>
            </a:r>
            <a:endParaRPr lang="tr-TR" b="1" i="1" dirty="0">
              <a:latin typeface="+mj-lt"/>
            </a:endParaRPr>
          </a:p>
          <a:p>
            <a:pPr marL="0" indent="0">
              <a:buClr>
                <a:schemeClr val="accent5">
                  <a:lumMod val="50000"/>
                </a:schemeClr>
              </a:buClr>
            </a:pPr>
            <a:r>
              <a:rPr lang="tr-TR" sz="2400" b="1" i="1" dirty="0" smtClean="0">
                <a:latin typeface="+mj-lt"/>
              </a:rPr>
              <a:t>         </a:t>
            </a:r>
            <a:endParaRPr lang="tr-TR" sz="2400" b="1" i="1" dirty="0">
              <a:latin typeface="+mj-lt"/>
            </a:endParaRPr>
          </a:p>
          <a:p>
            <a:endParaRPr lang="tr-TR" dirty="0">
              <a:solidFill>
                <a:srgbClr val="FF0000"/>
              </a:solidFill>
              <a:latin typeface="Gabriola" pitchFamily="82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955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6425" cy="5760639"/>
          </a:xfrm>
        </p:spPr>
        <p:txBody>
          <a:bodyPr/>
          <a:lstStyle/>
          <a:p>
            <a:r>
              <a:rPr lang="tr-TR" sz="2800" b="1" i="1" dirty="0" smtClean="0">
                <a:latin typeface="+mj-lt"/>
              </a:rPr>
              <a:t>2.Bulumia </a:t>
            </a:r>
            <a:r>
              <a:rPr lang="tr-TR" sz="2800" b="1" i="1" dirty="0" err="1" smtClean="0">
                <a:latin typeface="+mj-lt"/>
              </a:rPr>
              <a:t>Nervoza</a:t>
            </a:r>
            <a:endParaRPr lang="tr-TR" sz="2800" b="1" i="1" dirty="0" smtClean="0">
              <a:latin typeface="+mj-lt"/>
            </a:endParaRPr>
          </a:p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i="1" dirty="0" smtClean="0">
                <a:latin typeface="+mj-lt"/>
              </a:rPr>
              <a:t>        </a:t>
            </a:r>
            <a:r>
              <a:rPr lang="tr-TR" sz="2800" i="1" dirty="0" err="1" smtClean="0">
                <a:latin typeface="+mj-lt"/>
              </a:rPr>
              <a:t>Bulimiya</a:t>
            </a:r>
            <a:r>
              <a:rPr lang="tr-TR" sz="2800" i="1" dirty="0" smtClean="0">
                <a:latin typeface="+mj-lt"/>
              </a:rPr>
              <a:t> </a:t>
            </a:r>
            <a:r>
              <a:rPr lang="tr-TR" sz="2800" i="1" dirty="0">
                <a:latin typeface="+mj-lt"/>
              </a:rPr>
              <a:t>‘</a:t>
            </a:r>
            <a:r>
              <a:rPr lang="tr-TR" sz="2800" i="1" dirty="0" err="1">
                <a:latin typeface="+mj-lt"/>
              </a:rPr>
              <a:t>bous</a:t>
            </a:r>
            <a:r>
              <a:rPr lang="tr-TR" sz="2800" i="1" dirty="0">
                <a:latin typeface="+mj-lt"/>
              </a:rPr>
              <a:t> (öküz)’ ve ‘</a:t>
            </a:r>
            <a:r>
              <a:rPr lang="tr-TR" sz="2800" i="1" dirty="0" err="1">
                <a:latin typeface="+mj-lt"/>
              </a:rPr>
              <a:t>limos</a:t>
            </a:r>
            <a:r>
              <a:rPr lang="tr-TR" sz="2800" i="1" dirty="0">
                <a:latin typeface="+mj-lt"/>
              </a:rPr>
              <a:t> (açlık)’ sözcüklerinden köken almaktadır. ‘Öküz kadar aç olmak’ veya ‘bir öküzü yiyecek kadar aç olmak’ anlamlarını içerir</a:t>
            </a:r>
            <a:r>
              <a:rPr lang="tr-TR" sz="2800" i="1" dirty="0" smtClean="0">
                <a:latin typeface="+mj-lt"/>
              </a:rPr>
              <a:t>.</a:t>
            </a:r>
            <a:r>
              <a:rPr lang="tr-TR" sz="2800" i="1" dirty="0">
                <a:latin typeface="+mj-lt"/>
              </a:rPr>
              <a:t> Günümüzde, bir psikiyatrik bozukluk olarak kullanılışında ‘</a:t>
            </a:r>
            <a:r>
              <a:rPr lang="tr-TR" sz="2800" i="1" dirty="0" err="1">
                <a:latin typeface="+mj-lt"/>
              </a:rPr>
              <a:t>nervoza’takısı</a:t>
            </a:r>
            <a:r>
              <a:rPr lang="tr-TR" sz="2800" i="1" dirty="0">
                <a:latin typeface="+mj-lt"/>
              </a:rPr>
              <a:t> ise, onun AN ile bağlantısını ve yeme bozukluklarının diğer elemanı olduğunu </a:t>
            </a:r>
            <a:r>
              <a:rPr lang="tr-TR" sz="2800" i="1" dirty="0" smtClean="0">
                <a:latin typeface="+mj-lt"/>
              </a:rPr>
              <a:t>vurgulamaktadır(18</a:t>
            </a:r>
            <a:r>
              <a:rPr lang="tr-TR" sz="2800" i="1" dirty="0" smtClean="0">
                <a:latin typeface="Georgia" pitchFamily="18" charset="0"/>
              </a:rPr>
              <a:t>).</a:t>
            </a:r>
          </a:p>
          <a:p>
            <a:endParaRPr lang="tr-TR" dirty="0" smtClean="0">
              <a:latin typeface="Gabriola" pitchFamily="82" charset="0"/>
            </a:endParaRPr>
          </a:p>
          <a:p>
            <a:endParaRPr lang="tr-TR" dirty="0" smtClean="0">
              <a:latin typeface="+mj-lt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400" dirty="0" smtClean="0">
                <a:latin typeface="+mj-lt"/>
              </a:rPr>
              <a:t>  18.Yücel </a:t>
            </a:r>
            <a:r>
              <a:rPr lang="tr-TR" sz="1400" dirty="0">
                <a:latin typeface="+mj-lt"/>
              </a:rPr>
              <a:t>B, Estetik Bir Kaygıdan Hastalığa Uzanan </a:t>
            </a:r>
            <a:r>
              <a:rPr lang="tr-TR" sz="1400" dirty="0" err="1">
                <a:latin typeface="+mj-lt"/>
              </a:rPr>
              <a:t>Yol:Yeme</a:t>
            </a:r>
            <a:r>
              <a:rPr lang="tr-TR" sz="1400" dirty="0">
                <a:latin typeface="+mj-lt"/>
              </a:rPr>
              <a:t> Bozuklukları</a:t>
            </a:r>
            <a:r>
              <a:rPr lang="tr-TR" sz="1400" dirty="0" smtClean="0">
                <a:latin typeface="+mj-lt"/>
              </a:rPr>
              <a:t>,</a:t>
            </a: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400" dirty="0" smtClean="0">
                <a:latin typeface="+mj-lt"/>
              </a:rPr>
              <a:t> </a:t>
            </a:r>
            <a:r>
              <a:rPr lang="tr-TR" sz="1400" dirty="0">
                <a:latin typeface="+mj-lt"/>
              </a:rPr>
              <a:t>Klinik Gelişim </a:t>
            </a:r>
            <a:r>
              <a:rPr lang="tr-TR" sz="1400" dirty="0" smtClean="0">
                <a:latin typeface="+mj-lt"/>
              </a:rPr>
              <a:t>Dergisi </a:t>
            </a:r>
            <a:r>
              <a:rPr lang="tr-TR" sz="1400" dirty="0">
                <a:latin typeface="+mj-lt"/>
              </a:rPr>
              <a:t>2009 Say:4</a:t>
            </a: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400" dirty="0" smtClean="0">
                <a:latin typeface="Gabriola" pitchFamily="82" charset="0"/>
              </a:rPr>
              <a:t>	</a:t>
            </a:r>
            <a:endParaRPr lang="tr-TR" sz="1400" dirty="0">
              <a:latin typeface="Gabriola" pitchFamily="82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320705"/>
            <a:ext cx="2627784" cy="253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28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395536" y="1649096"/>
            <a:ext cx="8579296" cy="4910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i="1" dirty="0" smtClean="0">
                <a:latin typeface="+mj-lt"/>
              </a:rPr>
              <a:t>      Bazı </a:t>
            </a:r>
            <a:r>
              <a:rPr lang="tr-TR" sz="2400" i="1" dirty="0">
                <a:latin typeface="+mj-lt"/>
              </a:rPr>
              <a:t>hastalar kilo kontrolü için </a:t>
            </a:r>
            <a:r>
              <a:rPr lang="tr-TR" sz="2400" i="1" dirty="0" err="1">
                <a:latin typeface="+mj-lt"/>
              </a:rPr>
              <a:t>laksatif</a:t>
            </a:r>
            <a:r>
              <a:rPr lang="tr-TR" sz="2400" i="1" dirty="0">
                <a:latin typeface="+mj-lt"/>
              </a:rPr>
              <a:t> kullanır ve tıkınma ve oruç tutma ardışık olarak yinelenir. Az sayıda hasta </a:t>
            </a:r>
            <a:r>
              <a:rPr lang="tr-TR" sz="2400" i="1" dirty="0" err="1">
                <a:latin typeface="+mj-lt"/>
              </a:rPr>
              <a:t>diüretik</a:t>
            </a:r>
            <a:r>
              <a:rPr lang="tr-TR" sz="2400" i="1" dirty="0">
                <a:latin typeface="+mj-lt"/>
              </a:rPr>
              <a:t> kullanır. Tıkınma sırasında yenilen gıda yüksek kalorili ve hızlı yemeyi kolaylaştıracak yapıdadır. Hastalarda kilo </a:t>
            </a:r>
            <a:r>
              <a:rPr lang="tr-TR" sz="2400" i="1" dirty="0" smtClean="0">
                <a:latin typeface="+mj-lt"/>
              </a:rPr>
              <a:t>dalgalanmaları sıktır(20).</a:t>
            </a:r>
          </a:p>
          <a:p>
            <a:pPr>
              <a:spcBef>
                <a:spcPts val="600"/>
              </a:spcBef>
            </a:pPr>
            <a:endParaRPr lang="tr-TR" dirty="0">
              <a:latin typeface="Gabriola" pitchFamily="82" charset="0"/>
            </a:endParaRPr>
          </a:p>
          <a:p>
            <a:endParaRPr lang="tr-TR" dirty="0" smtClean="0">
              <a:latin typeface="Gabriola" pitchFamily="82" charset="0"/>
            </a:endParaRPr>
          </a:p>
          <a:p>
            <a:endParaRPr lang="tr-TR" dirty="0">
              <a:latin typeface="Gabriola" pitchFamily="82" charset="0"/>
            </a:endParaRPr>
          </a:p>
          <a:p>
            <a:r>
              <a:rPr lang="tr-TR" sz="1400" dirty="0" smtClean="0">
                <a:latin typeface="Gabriola" pitchFamily="82" charset="0"/>
              </a:rPr>
              <a:t>	</a:t>
            </a:r>
          </a:p>
          <a:p>
            <a:endParaRPr lang="tr-TR" sz="1400" dirty="0">
              <a:latin typeface="Gabriola" pitchFamily="82" charset="0"/>
            </a:endParaRPr>
          </a:p>
          <a:p>
            <a:r>
              <a:rPr lang="tr-TR" sz="1400" dirty="0" smtClean="0">
                <a:latin typeface="+mj-lt"/>
              </a:rPr>
              <a:t>       </a:t>
            </a:r>
            <a:r>
              <a:rPr lang="tr-TR" sz="1000" dirty="0" smtClean="0">
                <a:latin typeface="+mj-lt"/>
              </a:rPr>
              <a:t> 20</a:t>
            </a:r>
            <a:r>
              <a:rPr lang="tr-TR" sz="1000" dirty="0">
                <a:latin typeface="+mj-lt"/>
              </a:rPr>
              <a:t>.</a:t>
            </a:r>
            <a:r>
              <a:rPr lang="tr-TR" sz="1000" b="1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Maner</a:t>
            </a:r>
            <a:r>
              <a:rPr lang="tr-TR" sz="1000" dirty="0">
                <a:latin typeface="+mj-lt"/>
              </a:rPr>
              <a:t> F, Yeme  Bozuklukları, Psikiyatri Dünyası </a:t>
            </a:r>
            <a:r>
              <a:rPr lang="tr-TR" sz="1000" dirty="0" smtClean="0">
                <a:latin typeface="+mj-lt"/>
              </a:rPr>
              <a:t>2001:5:130-139</a:t>
            </a:r>
            <a:endParaRPr lang="tr-TR" sz="1000" dirty="0">
              <a:latin typeface="+mj-lt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9" y="3428999"/>
            <a:ext cx="2880320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8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6425" cy="5877272"/>
          </a:xfrm>
        </p:spPr>
        <p:txBody>
          <a:bodyPr/>
          <a:lstStyle/>
          <a:p>
            <a:r>
              <a:rPr lang="tr-TR" sz="2800" b="1" i="1" dirty="0" err="1" smtClean="0">
                <a:latin typeface="+mj-lt"/>
              </a:rPr>
              <a:t>Obez</a:t>
            </a:r>
            <a:r>
              <a:rPr lang="tr-TR" sz="2800" b="1" i="1" dirty="0" smtClean="0">
                <a:latin typeface="+mj-lt"/>
              </a:rPr>
              <a:t> Bireyler Stres Ve Depresyon ile Nasıl Baş Etmektedir?</a:t>
            </a:r>
          </a:p>
          <a:p>
            <a:pPr marL="457200" indent="-45720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i="1" dirty="0" smtClean="0">
                <a:latin typeface="+mj-lt"/>
              </a:rPr>
              <a:t>         </a:t>
            </a:r>
            <a:r>
              <a:rPr lang="tr-TR" sz="2400" i="1" dirty="0" err="1" smtClean="0">
                <a:latin typeface="+mj-lt"/>
              </a:rPr>
              <a:t>Obezite</a:t>
            </a:r>
            <a:r>
              <a:rPr lang="tr-TR" sz="2400" i="1" dirty="0" smtClean="0">
                <a:latin typeface="+mj-lt"/>
              </a:rPr>
              <a:t> </a:t>
            </a:r>
            <a:r>
              <a:rPr lang="tr-TR" sz="2400" i="1" dirty="0">
                <a:latin typeface="+mj-lt"/>
              </a:rPr>
              <a:t>kişinin fiziksel aktivitesini azaltan, sosyal ve psikolojik problemlere yol açan ve giderek toplumdan uzaklaşmasına neden </a:t>
            </a:r>
            <a:r>
              <a:rPr lang="tr-TR" sz="2400" i="1" dirty="0" smtClean="0">
                <a:latin typeface="+mj-lt"/>
              </a:rPr>
              <a:t>olan </a:t>
            </a:r>
            <a:r>
              <a:rPr lang="tr-TR" sz="2400" i="1" dirty="0">
                <a:latin typeface="+mj-lt"/>
              </a:rPr>
              <a:t>kronik ve ilerleyici bir </a:t>
            </a:r>
            <a:r>
              <a:rPr lang="tr-TR" sz="2400" i="1" dirty="0" smtClean="0">
                <a:latin typeface="+mj-lt"/>
              </a:rPr>
              <a:t>hastalıktır(16).</a:t>
            </a:r>
          </a:p>
          <a:p>
            <a:pPr marL="457200" indent="-45720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i="1" dirty="0" smtClean="0">
                <a:latin typeface="+mj-lt"/>
              </a:rPr>
              <a:t>         </a:t>
            </a:r>
            <a:r>
              <a:rPr lang="tr-TR" sz="2400" i="1" dirty="0" err="1" smtClean="0">
                <a:latin typeface="+mj-lt"/>
              </a:rPr>
              <a:t>Obez</a:t>
            </a:r>
            <a:r>
              <a:rPr lang="tr-TR" sz="2400" i="1" dirty="0" smtClean="0">
                <a:latin typeface="+mj-lt"/>
              </a:rPr>
              <a:t> </a:t>
            </a:r>
            <a:r>
              <a:rPr lang="tr-TR" sz="2400" i="1" dirty="0">
                <a:latin typeface="+mj-lt"/>
              </a:rPr>
              <a:t>bireylerde depresyon, </a:t>
            </a:r>
            <a:r>
              <a:rPr lang="tr-TR" sz="2400" i="1" dirty="0" err="1">
                <a:latin typeface="+mj-lt"/>
              </a:rPr>
              <a:t>anksiyete</a:t>
            </a:r>
            <a:r>
              <a:rPr lang="tr-TR" sz="2400" i="1" dirty="0">
                <a:latin typeface="+mj-lt"/>
              </a:rPr>
              <a:t>, </a:t>
            </a:r>
            <a:r>
              <a:rPr lang="tr-TR" sz="2400" i="1" dirty="0" err="1">
                <a:latin typeface="+mj-lt"/>
              </a:rPr>
              <a:t>somatizasyon</a:t>
            </a:r>
            <a:r>
              <a:rPr lang="tr-TR" sz="2400" i="1" dirty="0">
                <a:latin typeface="+mj-lt"/>
              </a:rPr>
              <a:t> ve kişilik bozukluklarının yüksek oranda görüldüğü belirtilmiştir</a:t>
            </a:r>
            <a:r>
              <a:rPr lang="tr-TR" sz="2400" i="1" dirty="0" smtClean="0">
                <a:latin typeface="+mj-lt"/>
              </a:rPr>
              <a:t>.</a:t>
            </a:r>
          </a:p>
          <a:p>
            <a:pPr marL="457200" indent="-45720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i="1" dirty="0">
                <a:latin typeface="+mj-lt"/>
              </a:rPr>
              <a:t> </a:t>
            </a:r>
            <a:r>
              <a:rPr lang="tr-TR" sz="2400" i="1" dirty="0" smtClean="0">
                <a:latin typeface="+mj-lt"/>
              </a:rPr>
              <a:t>     Bir </a:t>
            </a:r>
            <a:r>
              <a:rPr lang="tr-TR" sz="2400" i="1" dirty="0">
                <a:latin typeface="+mj-lt"/>
              </a:rPr>
              <a:t>diğer çalışmada ise, </a:t>
            </a:r>
            <a:r>
              <a:rPr lang="tr-TR" sz="2400" i="1" dirty="0" err="1">
                <a:latin typeface="+mj-lt"/>
              </a:rPr>
              <a:t>obez</a:t>
            </a:r>
            <a:r>
              <a:rPr lang="tr-TR" sz="2400" i="1" dirty="0">
                <a:latin typeface="+mj-lt"/>
              </a:rPr>
              <a:t> bireylerin stresle etkili baş etmede yetersiz olduğu </a:t>
            </a:r>
            <a:r>
              <a:rPr lang="tr-TR" sz="2400" i="1" dirty="0" smtClean="0">
                <a:latin typeface="+mj-lt"/>
              </a:rPr>
              <a:t>saptanmıştır(3).</a:t>
            </a:r>
          </a:p>
          <a:p>
            <a:endParaRPr lang="tr-TR" sz="1200" dirty="0" smtClean="0">
              <a:latin typeface="+mj-lt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400" dirty="0" smtClean="0">
                <a:latin typeface="+mj-lt"/>
              </a:rPr>
              <a:t>	      </a:t>
            </a:r>
            <a:endParaRPr lang="tr-TR" sz="1400" dirty="0">
              <a:latin typeface="+mj-lt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400" dirty="0" smtClean="0">
                <a:latin typeface="+mj-lt"/>
              </a:rPr>
              <a:t>       </a:t>
            </a:r>
            <a:r>
              <a:rPr lang="tr-TR" sz="1000" dirty="0" smtClean="0">
                <a:latin typeface="+mj-lt"/>
              </a:rPr>
              <a:t>16.Özgür </a:t>
            </a:r>
            <a:r>
              <a:rPr lang="tr-TR" sz="1000" dirty="0" err="1">
                <a:latin typeface="+mj-lt"/>
              </a:rPr>
              <a:t>G,Gümüş</a:t>
            </a:r>
            <a:r>
              <a:rPr lang="tr-TR" sz="1000" dirty="0">
                <a:latin typeface="+mj-lt"/>
              </a:rPr>
              <a:t> Babacan </a:t>
            </a:r>
            <a:r>
              <a:rPr lang="tr-TR" sz="1000" dirty="0" err="1">
                <a:latin typeface="+mj-lt"/>
              </a:rPr>
              <a:t>A,Palaz</a:t>
            </a:r>
            <a:r>
              <a:rPr lang="tr-TR" sz="1000" dirty="0">
                <a:latin typeface="+mj-lt"/>
              </a:rPr>
              <a:t> C, </a:t>
            </a:r>
            <a:r>
              <a:rPr lang="tr-TR" sz="1000" dirty="0" err="1">
                <a:latin typeface="+mj-lt"/>
              </a:rPr>
              <a:t>Obez</a:t>
            </a:r>
            <a:r>
              <a:rPr lang="tr-TR" sz="1000" dirty="0">
                <a:latin typeface="+mj-lt"/>
              </a:rPr>
              <a:t> bireylerin depresif </a:t>
            </a:r>
            <a:r>
              <a:rPr lang="tr-TR" sz="1000" dirty="0" err="1">
                <a:latin typeface="+mj-lt"/>
              </a:rPr>
              <a:t>belirrti</a:t>
            </a:r>
            <a:r>
              <a:rPr lang="tr-TR" sz="1000" dirty="0">
                <a:latin typeface="+mj-lt"/>
              </a:rPr>
              <a:t> düzeylerini etkileyen faktörlerin incelenmesi 2008: 11:3 </a:t>
            </a:r>
            <a:endParaRPr lang="tr-TR" sz="1000" dirty="0" smtClean="0">
              <a:latin typeface="+mj-lt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000" dirty="0">
                <a:latin typeface="+mj-lt"/>
              </a:rPr>
              <a:t>	 </a:t>
            </a:r>
            <a:r>
              <a:rPr lang="tr-TR" sz="1000" dirty="0" smtClean="0">
                <a:latin typeface="+mj-lt"/>
              </a:rPr>
              <a:t>     3</a:t>
            </a:r>
            <a:r>
              <a:rPr lang="tr-TR" sz="1000" dirty="0">
                <a:latin typeface="+mj-lt"/>
              </a:rPr>
              <a:t>. </a:t>
            </a:r>
            <a:r>
              <a:rPr lang="tr-TR" sz="1000" dirty="0" err="1">
                <a:latin typeface="+mj-lt"/>
              </a:rPr>
              <a:t>Merdol</a:t>
            </a:r>
            <a:r>
              <a:rPr lang="tr-TR" sz="1000" dirty="0">
                <a:latin typeface="+mj-lt"/>
              </a:rPr>
              <a:t> Kutluay T. </a:t>
            </a:r>
            <a:r>
              <a:rPr lang="tr-TR" sz="1000" dirty="0" err="1">
                <a:latin typeface="+mj-lt"/>
              </a:rPr>
              <a:t>Obezitede</a:t>
            </a:r>
            <a:r>
              <a:rPr lang="tr-TR" sz="1000" dirty="0">
                <a:latin typeface="+mj-lt"/>
              </a:rPr>
              <a:t> Diyet tedavisi ve Temel </a:t>
            </a:r>
            <a:r>
              <a:rPr lang="tr-TR" sz="1000" dirty="0" err="1">
                <a:latin typeface="+mj-lt"/>
              </a:rPr>
              <a:t>İlkeleri,Turkish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Journal</a:t>
            </a:r>
            <a:r>
              <a:rPr lang="tr-TR" sz="1000" dirty="0">
                <a:latin typeface="+mj-lt"/>
              </a:rPr>
              <a:t> of </a:t>
            </a:r>
            <a:r>
              <a:rPr lang="tr-TR" sz="1000" dirty="0" err="1">
                <a:latin typeface="+mj-lt"/>
              </a:rPr>
              <a:t>Endocrinology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and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Metabolism</a:t>
            </a:r>
            <a:r>
              <a:rPr lang="tr-TR" sz="1000" dirty="0">
                <a:latin typeface="+mj-lt"/>
              </a:rPr>
              <a:t>,(2003),(suppl.2):33-38</a:t>
            </a: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000" dirty="0" smtClean="0">
                <a:latin typeface="+mj-lt"/>
              </a:rPr>
              <a:t>		</a:t>
            </a:r>
            <a:endParaRPr lang="tr-TR" sz="1000" dirty="0">
              <a:latin typeface="+mj-lt"/>
            </a:endParaRPr>
          </a:p>
          <a:p>
            <a:endParaRPr lang="tr-TR" b="1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03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616623"/>
          </a:xfrm>
        </p:spPr>
        <p:txBody>
          <a:bodyPr/>
          <a:lstStyle/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i="1" dirty="0" smtClean="0">
                <a:latin typeface="Georgia" pitchFamily="18" charset="0"/>
              </a:rPr>
              <a:t>        </a:t>
            </a:r>
            <a:r>
              <a:rPr lang="tr-TR" sz="2800" i="1" dirty="0" smtClean="0">
                <a:latin typeface="+mj-lt"/>
              </a:rPr>
              <a:t>Stres </a:t>
            </a:r>
            <a:r>
              <a:rPr lang="tr-TR" sz="2800" i="1" dirty="0">
                <a:latin typeface="+mj-lt"/>
              </a:rPr>
              <a:t>odaklı yemek yiyenler özellikle  BKI indeksi yüksek kadınlar olduğu görülmüştür. </a:t>
            </a:r>
            <a:endParaRPr lang="tr-TR" sz="2800" i="1" dirty="0" smtClean="0">
              <a:latin typeface="+mj-lt"/>
            </a:endParaRPr>
          </a:p>
          <a:p>
            <a:pPr marL="457200" indent="-45720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800" i="1" dirty="0">
                <a:latin typeface="+mj-lt"/>
              </a:rPr>
              <a:t> </a:t>
            </a:r>
            <a:r>
              <a:rPr lang="tr-TR" sz="2800" i="1" dirty="0" smtClean="0">
                <a:latin typeface="+mj-lt"/>
              </a:rPr>
              <a:t>       Özellikle </a:t>
            </a:r>
            <a:r>
              <a:rPr lang="tr-TR" sz="2800" i="1" dirty="0">
                <a:latin typeface="+mj-lt"/>
              </a:rPr>
              <a:t>sosis, hamburger, çikolata, stres  altında </a:t>
            </a:r>
            <a:r>
              <a:rPr lang="tr-TR" sz="2800" i="1" dirty="0" smtClean="0">
                <a:latin typeface="+mj-lt"/>
              </a:rPr>
              <a:t>daha </a:t>
            </a:r>
            <a:r>
              <a:rPr lang="tr-TR" sz="2800" i="1" dirty="0">
                <a:latin typeface="+mj-lt"/>
              </a:rPr>
              <a:t>çok tüketildiği </a:t>
            </a:r>
            <a:r>
              <a:rPr lang="tr-TR" sz="2800" i="1" dirty="0" smtClean="0">
                <a:latin typeface="+mj-lt"/>
              </a:rPr>
              <a:t>görülmüştür(37).</a:t>
            </a:r>
            <a:r>
              <a:rPr lang="tr-TR" sz="2800" i="1" dirty="0">
                <a:latin typeface="+mj-lt"/>
              </a:rPr>
              <a:t> Ayrıca bir yakının ölmesi, ağır hastalık, stres gibi durumlarda ya da </a:t>
            </a:r>
            <a:r>
              <a:rPr lang="tr-TR" sz="2800" i="1" dirty="0" err="1">
                <a:latin typeface="+mj-lt"/>
              </a:rPr>
              <a:t>mental</a:t>
            </a:r>
            <a:r>
              <a:rPr lang="tr-TR" sz="2800" i="1" dirty="0">
                <a:latin typeface="+mj-lt"/>
              </a:rPr>
              <a:t> depresyonda insanların büyük ölçüde kilo aldığı sık görülen bir durumdur</a:t>
            </a:r>
            <a:r>
              <a:rPr lang="tr-TR" sz="2800" i="1" dirty="0" smtClean="0">
                <a:latin typeface="+mj-lt"/>
              </a:rPr>
              <a:t>.</a:t>
            </a:r>
          </a:p>
          <a:p>
            <a:pPr marL="457200" indent="-45720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800" b="1" i="1" dirty="0" smtClean="0">
                <a:latin typeface="+mj-lt"/>
              </a:rPr>
              <a:t>	Yemek </a:t>
            </a:r>
            <a:r>
              <a:rPr lang="tr-TR" sz="2800" b="1" i="1" dirty="0">
                <a:latin typeface="+mj-lt"/>
              </a:rPr>
              <a:t>yeme, gerilimden kurtulma çaresi olarak görülmektedir(10</a:t>
            </a:r>
            <a:r>
              <a:rPr lang="tr-TR" sz="2800" b="1" i="1" dirty="0" smtClean="0">
                <a:latin typeface="+mj-lt"/>
              </a:rPr>
              <a:t>).</a:t>
            </a:r>
            <a:r>
              <a:rPr lang="tr-TR" sz="2800" b="1" i="1" dirty="0">
                <a:latin typeface="+mj-lt"/>
              </a:rPr>
              <a:t> </a:t>
            </a:r>
            <a:endParaRPr lang="tr-TR" sz="2800" i="1" dirty="0" smtClean="0">
              <a:latin typeface="+mj-lt"/>
            </a:endParaRPr>
          </a:p>
          <a:p>
            <a:pPr marL="180000" indent="-180000">
              <a:lnSpc>
                <a:spcPct val="70000"/>
              </a:lnSpc>
              <a:spcAft>
                <a:spcPts val="600"/>
              </a:spcAft>
            </a:pPr>
            <a:endParaRPr lang="tr-TR" dirty="0">
              <a:latin typeface="+mj-lt"/>
            </a:endParaRPr>
          </a:p>
          <a:p>
            <a:pPr marL="180000" indent="-180000">
              <a:lnSpc>
                <a:spcPct val="70000"/>
              </a:lnSpc>
              <a:spcAft>
                <a:spcPts val="600"/>
              </a:spcAft>
            </a:pPr>
            <a:r>
              <a:rPr lang="tr-TR" sz="1000" dirty="0" smtClean="0">
                <a:latin typeface="+mj-lt"/>
              </a:rPr>
              <a:t>     37.Laitinen </a:t>
            </a:r>
            <a:r>
              <a:rPr lang="tr-TR" sz="1000" dirty="0" err="1">
                <a:latin typeface="+mj-lt"/>
              </a:rPr>
              <a:t>J,Ek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E,Sovio</a:t>
            </a:r>
            <a:r>
              <a:rPr lang="tr-TR" sz="1000" dirty="0">
                <a:latin typeface="+mj-lt"/>
              </a:rPr>
              <a:t> U. </a:t>
            </a:r>
            <a:r>
              <a:rPr lang="tr-TR" sz="1000" dirty="0" err="1">
                <a:latin typeface="+mj-lt"/>
              </a:rPr>
              <a:t>Stress-Related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Eating</a:t>
            </a:r>
            <a:r>
              <a:rPr lang="tr-TR" sz="1000" dirty="0">
                <a:latin typeface="+mj-lt"/>
              </a:rPr>
              <a:t>  </a:t>
            </a:r>
            <a:r>
              <a:rPr lang="tr-TR" sz="1000" dirty="0" err="1">
                <a:latin typeface="+mj-lt"/>
              </a:rPr>
              <a:t>and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Drinking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Behaviour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and</a:t>
            </a:r>
            <a:r>
              <a:rPr lang="tr-TR" sz="1000" dirty="0">
                <a:latin typeface="+mj-lt"/>
              </a:rPr>
              <a:t> Body </a:t>
            </a:r>
            <a:r>
              <a:rPr lang="tr-TR" sz="1000" dirty="0" err="1">
                <a:latin typeface="+mj-lt"/>
              </a:rPr>
              <a:t>Mass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index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and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Predictors</a:t>
            </a:r>
            <a:r>
              <a:rPr lang="tr-TR" sz="1000" dirty="0">
                <a:latin typeface="+mj-lt"/>
              </a:rPr>
              <a:t> of  </a:t>
            </a:r>
            <a:r>
              <a:rPr lang="tr-TR" sz="1000" dirty="0" err="1">
                <a:latin typeface="+mj-lt"/>
              </a:rPr>
              <a:t>This</a:t>
            </a:r>
            <a:r>
              <a:rPr lang="tr-TR" sz="1000" dirty="0">
                <a:latin typeface="+mj-lt"/>
              </a:rPr>
              <a:t>  </a:t>
            </a:r>
            <a:r>
              <a:rPr lang="tr-TR" sz="1000" dirty="0" err="1">
                <a:latin typeface="+mj-lt"/>
              </a:rPr>
              <a:t>Behaviour</a:t>
            </a:r>
            <a:r>
              <a:rPr lang="tr-TR" sz="1000" dirty="0">
                <a:latin typeface="+mj-lt"/>
              </a:rPr>
              <a:t>. </a:t>
            </a:r>
            <a:r>
              <a:rPr lang="tr-TR" sz="1000" dirty="0" err="1">
                <a:latin typeface="+mj-lt"/>
              </a:rPr>
              <a:t>Preventive</a:t>
            </a:r>
            <a:r>
              <a:rPr lang="tr-TR" sz="1000" dirty="0">
                <a:latin typeface="+mj-lt"/>
              </a:rPr>
              <a:t> </a:t>
            </a:r>
            <a:endParaRPr lang="tr-TR" sz="1000" dirty="0" smtClean="0">
              <a:latin typeface="+mj-lt"/>
            </a:endParaRPr>
          </a:p>
          <a:p>
            <a:pPr marL="180000" indent="-180000">
              <a:lnSpc>
                <a:spcPct val="70000"/>
              </a:lnSpc>
              <a:spcAft>
                <a:spcPts val="600"/>
              </a:spcAft>
            </a:pPr>
            <a:r>
              <a:rPr lang="tr-TR" sz="1000" dirty="0" smtClean="0">
                <a:latin typeface="+mj-lt"/>
              </a:rPr>
              <a:t>      </a:t>
            </a:r>
            <a:r>
              <a:rPr lang="tr-TR" sz="1000" dirty="0" err="1" smtClean="0">
                <a:latin typeface="+mj-lt"/>
              </a:rPr>
              <a:t>Medicine</a:t>
            </a:r>
            <a:r>
              <a:rPr lang="tr-TR" sz="1000" dirty="0" smtClean="0">
                <a:latin typeface="+mj-lt"/>
              </a:rPr>
              <a:t> </a:t>
            </a:r>
            <a:r>
              <a:rPr lang="tr-TR" sz="1000" dirty="0">
                <a:latin typeface="+mj-lt"/>
              </a:rPr>
              <a:t>Vol.34,january </a:t>
            </a:r>
            <a:r>
              <a:rPr lang="tr-TR" sz="1000" dirty="0" smtClean="0">
                <a:latin typeface="+mj-lt"/>
              </a:rPr>
              <a:t>2002,pages:29-39</a:t>
            </a:r>
          </a:p>
          <a:p>
            <a:pPr marL="180000" indent="-180000">
              <a:lnSpc>
                <a:spcPct val="70000"/>
              </a:lnSpc>
              <a:spcAft>
                <a:spcPts val="600"/>
              </a:spcAft>
            </a:pPr>
            <a:r>
              <a:rPr lang="tr-TR" sz="1000" dirty="0" smtClean="0">
                <a:latin typeface="+mj-lt"/>
              </a:rPr>
              <a:t>	10</a:t>
            </a:r>
            <a:r>
              <a:rPr lang="tr-TR" sz="1000" dirty="0">
                <a:latin typeface="+mj-lt"/>
              </a:rPr>
              <a:t>.</a:t>
            </a:r>
            <a:r>
              <a:rPr lang="tr-TR" sz="1000" b="1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Altunkaynak</a:t>
            </a:r>
            <a:r>
              <a:rPr lang="tr-TR" sz="1000" dirty="0">
                <a:latin typeface="+mj-lt"/>
              </a:rPr>
              <a:t>  Z, Özbek E ,</a:t>
            </a:r>
            <a:r>
              <a:rPr lang="tr-TR" sz="1000" dirty="0" err="1">
                <a:latin typeface="+mj-lt"/>
              </a:rPr>
              <a:t>Obezite</a:t>
            </a:r>
            <a:r>
              <a:rPr lang="tr-TR" sz="1000" dirty="0">
                <a:latin typeface="+mj-lt"/>
              </a:rPr>
              <a:t> Nedenleri ve Tedavi </a:t>
            </a:r>
            <a:r>
              <a:rPr lang="tr-TR" sz="1000" dirty="0" err="1">
                <a:latin typeface="+mj-lt"/>
              </a:rPr>
              <a:t>Seçenekleri,Van</a:t>
            </a:r>
            <a:r>
              <a:rPr lang="tr-TR" sz="1000" dirty="0">
                <a:latin typeface="+mj-lt"/>
              </a:rPr>
              <a:t> Tıp Dergisi; 2006:13(4):138-142</a:t>
            </a:r>
          </a:p>
          <a:p>
            <a:endParaRPr lang="tr-TR" dirty="0">
              <a:latin typeface="Gabriola" pitchFamily="82" charset="0"/>
            </a:endParaRPr>
          </a:p>
          <a:p>
            <a:endParaRPr lang="tr-TR" dirty="0" smtClean="0">
              <a:latin typeface="Gabriola" pitchFamily="82" charset="0"/>
            </a:endParaRPr>
          </a:p>
          <a:p>
            <a:endParaRPr lang="tr-TR" dirty="0">
              <a:latin typeface="Gabriola" pitchFamily="82" charset="0"/>
            </a:endParaRPr>
          </a:p>
          <a:p>
            <a:endParaRPr lang="tr-TR" dirty="0" smtClean="0">
              <a:latin typeface="Gabriola" pitchFamily="82" charset="0"/>
            </a:endParaRPr>
          </a:p>
          <a:p>
            <a:endParaRPr lang="tr-TR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79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604963"/>
            <a:ext cx="8673415" cy="4920381"/>
          </a:xfrm>
        </p:spPr>
        <p:txBody>
          <a:bodyPr/>
          <a:lstStyle/>
          <a:p>
            <a:pPr marL="457200" indent="-45720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i="1" dirty="0" smtClean="0">
                <a:latin typeface="+mj-lt"/>
              </a:rPr>
              <a:t>       </a:t>
            </a:r>
            <a:r>
              <a:rPr lang="tr-TR" sz="2400" b="1" i="1" dirty="0" smtClean="0">
                <a:latin typeface="+mj-lt"/>
              </a:rPr>
              <a:t>Strese </a:t>
            </a:r>
            <a:r>
              <a:rPr lang="tr-TR" sz="2400" b="1" i="1" dirty="0">
                <a:latin typeface="+mj-lt"/>
              </a:rPr>
              <a:t>bağlı yiyen 31 yaş civarı,  bekar veya boşanmış olan erkekler </a:t>
            </a:r>
            <a:r>
              <a:rPr lang="tr-TR" sz="2400" b="1" i="1" dirty="0" smtClean="0">
                <a:latin typeface="+mj-lt"/>
              </a:rPr>
              <a:t>arasında da </a:t>
            </a:r>
            <a:r>
              <a:rPr lang="tr-TR" sz="2400" b="1" i="1" dirty="0">
                <a:latin typeface="+mj-lt"/>
              </a:rPr>
              <a:t>uzun süren işsizlik, akademik kariyeri düşük ve yetersiz eğitim almış </a:t>
            </a:r>
            <a:r>
              <a:rPr lang="tr-TR" sz="2400" b="1" i="1" dirty="0" smtClean="0">
                <a:latin typeface="+mj-lt"/>
              </a:rPr>
              <a:t>olanların </a:t>
            </a:r>
            <a:r>
              <a:rPr lang="tr-TR" sz="2400" b="1" i="1" dirty="0">
                <a:latin typeface="+mj-lt"/>
              </a:rPr>
              <a:t>olduğu </a:t>
            </a:r>
            <a:r>
              <a:rPr lang="tr-TR" sz="2400" b="1" i="1" dirty="0" smtClean="0">
                <a:latin typeface="+mj-lt"/>
              </a:rPr>
              <a:t>görülmüştür(37).</a:t>
            </a:r>
            <a:r>
              <a:rPr lang="tr-TR" sz="2400" b="1" i="1" dirty="0">
                <a:latin typeface="+mj-lt"/>
              </a:rPr>
              <a:t> </a:t>
            </a:r>
            <a:endParaRPr lang="tr-TR" sz="2400" b="1" i="1" dirty="0" smtClean="0">
              <a:latin typeface="+mj-lt"/>
            </a:endParaRPr>
          </a:p>
          <a:p>
            <a:pPr marL="457200" indent="-45720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i="1" dirty="0">
                <a:latin typeface="+mj-lt"/>
              </a:rPr>
              <a:t> </a:t>
            </a:r>
            <a:r>
              <a:rPr lang="tr-TR" sz="2400" i="1" dirty="0" smtClean="0">
                <a:latin typeface="+mj-lt"/>
              </a:rPr>
              <a:t>      </a:t>
            </a:r>
            <a:r>
              <a:rPr lang="tr-TR" sz="2400" b="1" i="1" dirty="0" smtClean="0">
                <a:latin typeface="+mj-lt"/>
              </a:rPr>
              <a:t>Bununla </a:t>
            </a:r>
            <a:r>
              <a:rPr lang="tr-TR" sz="2400" b="1" i="1" dirty="0">
                <a:latin typeface="+mj-lt"/>
              </a:rPr>
              <a:t>beraber yağlı gıdaların tüketiminde artış olduğu </a:t>
            </a:r>
            <a:r>
              <a:rPr lang="tr-TR" sz="2400" b="1" i="1" dirty="0" smtClean="0">
                <a:latin typeface="+mj-lt"/>
              </a:rPr>
              <a:t>saptanmıştır(39).</a:t>
            </a:r>
            <a:endParaRPr lang="tr-TR" sz="2400" b="1" i="1" dirty="0">
              <a:latin typeface="+mj-lt"/>
            </a:endParaRPr>
          </a:p>
          <a:p>
            <a:endParaRPr lang="tr-TR" dirty="0" smtClean="0">
              <a:latin typeface="+mj-lt"/>
            </a:endParaRPr>
          </a:p>
          <a:p>
            <a:endParaRPr lang="tr-TR" dirty="0" smtClean="0">
              <a:latin typeface="+mj-lt"/>
            </a:endParaRPr>
          </a:p>
          <a:p>
            <a:pPr marL="180000" indent="-180000">
              <a:lnSpc>
                <a:spcPct val="70000"/>
              </a:lnSpc>
              <a:spcAft>
                <a:spcPts val="600"/>
              </a:spcAft>
            </a:pPr>
            <a:r>
              <a:rPr lang="tr-TR" sz="1400" dirty="0" smtClean="0">
                <a:latin typeface="+mj-lt"/>
              </a:rPr>
              <a:t>	</a:t>
            </a:r>
          </a:p>
          <a:p>
            <a:pPr marL="180000" indent="-180000">
              <a:lnSpc>
                <a:spcPct val="70000"/>
              </a:lnSpc>
              <a:spcAft>
                <a:spcPts val="600"/>
              </a:spcAft>
            </a:pPr>
            <a:r>
              <a:rPr lang="tr-TR" sz="1000" dirty="0" smtClean="0">
                <a:latin typeface="+mj-lt"/>
              </a:rPr>
              <a:t>37.Laitinen </a:t>
            </a:r>
            <a:r>
              <a:rPr lang="tr-TR" sz="1000" dirty="0" err="1">
                <a:latin typeface="+mj-lt"/>
              </a:rPr>
              <a:t>J,Ek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E,Sovio</a:t>
            </a:r>
            <a:r>
              <a:rPr lang="tr-TR" sz="1000" dirty="0">
                <a:latin typeface="+mj-lt"/>
              </a:rPr>
              <a:t> U. </a:t>
            </a:r>
            <a:r>
              <a:rPr lang="tr-TR" sz="1000" dirty="0" err="1">
                <a:latin typeface="+mj-lt"/>
              </a:rPr>
              <a:t>Stress-Related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Eating</a:t>
            </a:r>
            <a:r>
              <a:rPr lang="tr-TR" sz="1000" dirty="0">
                <a:latin typeface="+mj-lt"/>
              </a:rPr>
              <a:t>  </a:t>
            </a:r>
            <a:r>
              <a:rPr lang="tr-TR" sz="1000" dirty="0" err="1">
                <a:latin typeface="+mj-lt"/>
              </a:rPr>
              <a:t>and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Drinking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Behaviour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and</a:t>
            </a:r>
            <a:r>
              <a:rPr lang="tr-TR" sz="1000" dirty="0">
                <a:latin typeface="+mj-lt"/>
              </a:rPr>
              <a:t> Body </a:t>
            </a:r>
            <a:r>
              <a:rPr lang="tr-TR" sz="1000" dirty="0" err="1">
                <a:latin typeface="+mj-lt"/>
              </a:rPr>
              <a:t>Mass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index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 smtClean="0">
                <a:latin typeface="+mj-lt"/>
              </a:rPr>
              <a:t>and</a:t>
            </a:r>
            <a:endParaRPr lang="tr-TR" sz="1000" dirty="0" smtClean="0">
              <a:latin typeface="+mj-lt"/>
            </a:endParaRPr>
          </a:p>
          <a:p>
            <a:pPr marL="180000" indent="-180000">
              <a:lnSpc>
                <a:spcPct val="70000"/>
              </a:lnSpc>
              <a:spcAft>
                <a:spcPts val="600"/>
              </a:spcAft>
            </a:pPr>
            <a:r>
              <a:rPr lang="tr-TR" sz="1000" dirty="0" smtClean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Predictors</a:t>
            </a:r>
            <a:r>
              <a:rPr lang="tr-TR" sz="1000" dirty="0">
                <a:latin typeface="+mj-lt"/>
              </a:rPr>
              <a:t> of  </a:t>
            </a:r>
            <a:r>
              <a:rPr lang="tr-TR" sz="1000" dirty="0" err="1">
                <a:latin typeface="+mj-lt"/>
              </a:rPr>
              <a:t>This</a:t>
            </a:r>
            <a:r>
              <a:rPr lang="tr-TR" sz="1000" dirty="0">
                <a:latin typeface="+mj-lt"/>
              </a:rPr>
              <a:t>  </a:t>
            </a:r>
            <a:r>
              <a:rPr lang="tr-TR" sz="1000" dirty="0" err="1">
                <a:latin typeface="+mj-lt"/>
              </a:rPr>
              <a:t>Behaviour</a:t>
            </a:r>
            <a:r>
              <a:rPr lang="tr-TR" sz="1000" dirty="0">
                <a:latin typeface="+mj-lt"/>
              </a:rPr>
              <a:t>. </a:t>
            </a:r>
            <a:r>
              <a:rPr lang="tr-TR" sz="1000" dirty="0" err="1">
                <a:latin typeface="+mj-lt"/>
              </a:rPr>
              <a:t>Preventive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Medicine</a:t>
            </a:r>
            <a:r>
              <a:rPr lang="tr-TR" sz="1000" dirty="0">
                <a:latin typeface="+mj-lt"/>
              </a:rPr>
              <a:t> Vol.34,january </a:t>
            </a:r>
            <a:r>
              <a:rPr lang="tr-TR" sz="1000" dirty="0" smtClean="0">
                <a:latin typeface="+mj-lt"/>
              </a:rPr>
              <a:t>2002,pages:29-39</a:t>
            </a:r>
            <a:endParaRPr lang="tr-TR" sz="1000" dirty="0">
              <a:latin typeface="+mj-lt"/>
            </a:endParaRPr>
          </a:p>
          <a:p>
            <a:pPr marL="180000" indent="-180000">
              <a:lnSpc>
                <a:spcPct val="70000"/>
              </a:lnSpc>
              <a:spcAft>
                <a:spcPts val="600"/>
              </a:spcAft>
            </a:pPr>
            <a:r>
              <a:rPr lang="tr-TR" sz="1000" dirty="0" smtClean="0">
                <a:latin typeface="+mj-lt"/>
              </a:rPr>
              <a:t>39.Nishitani </a:t>
            </a:r>
            <a:r>
              <a:rPr lang="tr-TR" sz="1000" dirty="0" err="1">
                <a:latin typeface="+mj-lt"/>
              </a:rPr>
              <a:t>N,Sakakibara</a:t>
            </a:r>
            <a:r>
              <a:rPr lang="tr-TR" sz="1000" dirty="0">
                <a:latin typeface="+mj-lt"/>
              </a:rPr>
              <a:t> H, </a:t>
            </a:r>
            <a:r>
              <a:rPr lang="tr-TR" sz="1000" dirty="0" err="1">
                <a:latin typeface="+mj-lt"/>
              </a:rPr>
              <a:t>Relationship</a:t>
            </a:r>
            <a:r>
              <a:rPr lang="tr-TR" sz="1000" dirty="0">
                <a:latin typeface="+mj-lt"/>
              </a:rPr>
              <a:t> of </a:t>
            </a:r>
            <a:r>
              <a:rPr lang="tr-TR" sz="1000" dirty="0" err="1">
                <a:latin typeface="+mj-lt"/>
              </a:rPr>
              <a:t>obesity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job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stress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and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eating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behaviour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smtClean="0">
                <a:latin typeface="+mj-lt"/>
              </a:rPr>
              <a:t>in</a:t>
            </a:r>
          </a:p>
          <a:p>
            <a:pPr marL="180000" indent="-180000">
              <a:lnSpc>
                <a:spcPct val="70000"/>
              </a:lnSpc>
              <a:spcAft>
                <a:spcPts val="600"/>
              </a:spcAft>
            </a:pPr>
            <a:r>
              <a:rPr lang="tr-TR" sz="1000" dirty="0" smtClean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male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Japanese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workers</a:t>
            </a:r>
            <a:r>
              <a:rPr lang="tr-TR" sz="1000" dirty="0">
                <a:latin typeface="+mj-lt"/>
              </a:rPr>
              <a:t>  International </a:t>
            </a:r>
            <a:r>
              <a:rPr lang="tr-TR" sz="1000" dirty="0" err="1">
                <a:latin typeface="+mj-lt"/>
              </a:rPr>
              <a:t>Journal</a:t>
            </a:r>
            <a:r>
              <a:rPr lang="tr-TR" sz="1000" dirty="0">
                <a:latin typeface="+mj-lt"/>
              </a:rPr>
              <a:t> of </a:t>
            </a:r>
            <a:r>
              <a:rPr lang="tr-TR" sz="1000" dirty="0" err="1">
                <a:latin typeface="+mj-lt"/>
              </a:rPr>
              <a:t>Obesity</a:t>
            </a:r>
            <a:r>
              <a:rPr lang="tr-TR" sz="1000" dirty="0">
                <a:latin typeface="+mj-lt"/>
              </a:rPr>
              <a:t>  vol.30 2006:528-533</a:t>
            </a:r>
          </a:p>
          <a:p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961" y="3645024"/>
            <a:ext cx="288032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44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9"/>
            <a:ext cx="8226425" cy="576063"/>
          </a:xfrm>
        </p:spPr>
        <p:txBody>
          <a:bodyPr/>
          <a:lstStyle/>
          <a:p>
            <a:r>
              <a:rPr lang="tr-TR" sz="2800" b="1" i="1" dirty="0" err="1" smtClean="0">
                <a:latin typeface="+mj-lt"/>
              </a:rPr>
              <a:t>Obezitede</a:t>
            </a:r>
            <a:r>
              <a:rPr lang="tr-TR" sz="2800" b="1" i="1" dirty="0" smtClean="0">
                <a:latin typeface="+mj-lt"/>
              </a:rPr>
              <a:t> Aşırı beslenmeye yönelik bilişsel davranışçı tedavi</a:t>
            </a:r>
          </a:p>
          <a:p>
            <a:pPr marL="457200" indent="-45720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dirty="0" smtClean="0">
                <a:latin typeface="+mj-lt"/>
              </a:rPr>
              <a:t>		</a:t>
            </a:r>
            <a:r>
              <a:rPr lang="de-DE" sz="2400" i="1" dirty="0" err="1" smtClean="0">
                <a:latin typeface="+mj-lt"/>
              </a:rPr>
              <a:t>Bilişsel</a:t>
            </a:r>
            <a:r>
              <a:rPr lang="de-DE" sz="2400" i="1" dirty="0" smtClean="0">
                <a:latin typeface="+mj-lt"/>
              </a:rPr>
              <a:t> </a:t>
            </a:r>
            <a:r>
              <a:rPr lang="de-DE" sz="2400" i="1" dirty="0" err="1">
                <a:latin typeface="+mj-lt"/>
              </a:rPr>
              <a:t>davranışçı</a:t>
            </a:r>
            <a:r>
              <a:rPr lang="de-DE" sz="2400" i="1" dirty="0">
                <a:latin typeface="+mj-lt"/>
              </a:rPr>
              <a:t> </a:t>
            </a:r>
            <a:r>
              <a:rPr lang="de-DE" sz="2400" i="1" dirty="0" err="1">
                <a:latin typeface="+mj-lt"/>
              </a:rPr>
              <a:t>tedavi</a:t>
            </a:r>
            <a:r>
              <a:rPr lang="de-DE" sz="2400" i="1" dirty="0">
                <a:latin typeface="+mj-lt"/>
              </a:rPr>
              <a:t> </a:t>
            </a:r>
            <a:r>
              <a:rPr lang="de-DE" sz="2400" i="1" dirty="0" err="1">
                <a:latin typeface="+mj-lt"/>
              </a:rPr>
              <a:t>bir</a:t>
            </a:r>
            <a:r>
              <a:rPr lang="de-DE" sz="2400" i="1" dirty="0">
                <a:latin typeface="+mj-lt"/>
              </a:rPr>
              <a:t> </a:t>
            </a:r>
            <a:r>
              <a:rPr lang="de-DE" sz="2400" i="1" dirty="0" err="1">
                <a:latin typeface="+mj-lt"/>
              </a:rPr>
              <a:t>durumu</a:t>
            </a:r>
            <a:r>
              <a:rPr lang="de-DE" sz="2400" i="1" dirty="0">
                <a:latin typeface="+mj-lt"/>
              </a:rPr>
              <a:t> </a:t>
            </a:r>
            <a:r>
              <a:rPr lang="de-DE" sz="2400" i="1" dirty="0" err="1">
                <a:latin typeface="+mj-lt"/>
              </a:rPr>
              <a:t>değerlendirme</a:t>
            </a:r>
            <a:r>
              <a:rPr lang="de-DE" sz="2400" i="1" dirty="0">
                <a:latin typeface="+mj-lt"/>
              </a:rPr>
              <a:t> </a:t>
            </a:r>
            <a:r>
              <a:rPr lang="de-DE" sz="2400" i="1" dirty="0" err="1" smtClean="0">
                <a:latin typeface="+mj-lt"/>
              </a:rPr>
              <a:t>biçimine</a:t>
            </a:r>
            <a:r>
              <a:rPr lang="tr-TR" sz="2400" i="1" dirty="0">
                <a:latin typeface="+mj-lt"/>
              </a:rPr>
              <a:t> </a:t>
            </a:r>
            <a:r>
              <a:rPr lang="de-DE" sz="2400" i="1" dirty="0" err="1" smtClean="0">
                <a:latin typeface="+mj-lt"/>
              </a:rPr>
              <a:t>bağlı</a:t>
            </a:r>
            <a:r>
              <a:rPr lang="de-DE" sz="2400" i="1" dirty="0" smtClean="0">
                <a:latin typeface="+mj-lt"/>
              </a:rPr>
              <a:t> </a:t>
            </a:r>
            <a:r>
              <a:rPr lang="de-DE" sz="2400" i="1" dirty="0" err="1">
                <a:latin typeface="+mj-lt"/>
              </a:rPr>
              <a:t>olarak</a:t>
            </a:r>
            <a:r>
              <a:rPr lang="de-DE" sz="2400" i="1" dirty="0">
                <a:latin typeface="+mj-lt"/>
              </a:rPr>
              <a:t> </a:t>
            </a:r>
            <a:r>
              <a:rPr lang="de-DE" sz="2400" i="1" dirty="0" err="1">
                <a:latin typeface="+mj-lt"/>
              </a:rPr>
              <a:t>farklı</a:t>
            </a:r>
            <a:r>
              <a:rPr lang="de-DE" sz="2400" i="1" dirty="0">
                <a:latin typeface="+mj-lt"/>
              </a:rPr>
              <a:t> </a:t>
            </a:r>
            <a:r>
              <a:rPr lang="de-DE" sz="2400" i="1" dirty="0" err="1">
                <a:latin typeface="+mj-lt"/>
              </a:rPr>
              <a:t>duygular</a:t>
            </a:r>
            <a:r>
              <a:rPr lang="de-DE" sz="2400" i="1" dirty="0">
                <a:latin typeface="+mj-lt"/>
              </a:rPr>
              <a:t> </a:t>
            </a:r>
            <a:r>
              <a:rPr lang="de-DE" sz="2400" i="1" dirty="0" err="1">
                <a:latin typeface="+mj-lt"/>
              </a:rPr>
              <a:t>ve</a:t>
            </a:r>
            <a:r>
              <a:rPr lang="de-DE" sz="2400" i="1" dirty="0">
                <a:latin typeface="+mj-lt"/>
              </a:rPr>
              <a:t> </a:t>
            </a:r>
            <a:r>
              <a:rPr lang="de-DE" sz="2400" i="1" dirty="0" err="1">
                <a:latin typeface="+mj-lt"/>
              </a:rPr>
              <a:t>davranışlar</a:t>
            </a:r>
            <a:r>
              <a:rPr lang="de-DE" sz="2400" i="1" dirty="0">
                <a:latin typeface="+mj-lt"/>
              </a:rPr>
              <a:t> </a:t>
            </a:r>
            <a:r>
              <a:rPr lang="de-DE" sz="2400" i="1" dirty="0" err="1">
                <a:latin typeface="+mj-lt"/>
              </a:rPr>
              <a:t>yaşanacağı</a:t>
            </a:r>
            <a:r>
              <a:rPr lang="de-DE" sz="2400" i="1" dirty="0">
                <a:latin typeface="+mj-lt"/>
              </a:rPr>
              <a:t> </a:t>
            </a:r>
            <a:r>
              <a:rPr lang="de-DE" sz="2400" i="1" dirty="0" err="1">
                <a:latin typeface="+mj-lt"/>
              </a:rPr>
              <a:t>kuramına</a:t>
            </a:r>
            <a:r>
              <a:rPr lang="de-DE" sz="2400" i="1" dirty="0">
                <a:latin typeface="+mj-lt"/>
              </a:rPr>
              <a:t> </a:t>
            </a:r>
            <a:r>
              <a:rPr lang="de-DE" sz="2400" i="1" dirty="0" err="1">
                <a:latin typeface="+mj-lt"/>
              </a:rPr>
              <a:t>dayanır</a:t>
            </a:r>
            <a:r>
              <a:rPr lang="de-DE" sz="2400" i="1" dirty="0">
                <a:latin typeface="+mj-lt"/>
              </a:rPr>
              <a:t>. </a:t>
            </a:r>
            <a:r>
              <a:rPr lang="tr-TR" sz="2400" i="1" dirty="0">
                <a:latin typeface="+mj-lt"/>
              </a:rPr>
              <a:t>Yeme bozukluklarında yeme davranışı, biçim ve ağırlık ile aşırı zihinsel uğraşı söz konusudur. </a:t>
            </a:r>
            <a:r>
              <a:rPr lang="tr-TR" sz="2400" b="1" i="1" dirty="0">
                <a:latin typeface="+mj-lt"/>
              </a:rPr>
              <a:t>Sorun olan düşünceler ve tutumlar incelenir ve </a:t>
            </a:r>
            <a:r>
              <a:rPr lang="tr-TR" sz="2400" b="1" i="1" dirty="0" smtClean="0">
                <a:latin typeface="+mj-lt"/>
              </a:rPr>
              <a:t>değiştirilir.</a:t>
            </a:r>
          </a:p>
          <a:p>
            <a:pPr marL="457200" indent="-45720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800" i="1" dirty="0">
                <a:latin typeface="+mj-lt"/>
              </a:rPr>
              <a:t>	</a:t>
            </a:r>
            <a:r>
              <a:rPr lang="tr-TR" sz="2800" i="1" dirty="0" smtClean="0">
                <a:latin typeface="+mj-lt"/>
              </a:rPr>
              <a:t>	</a:t>
            </a:r>
            <a:r>
              <a:rPr lang="tr-TR" sz="2400" i="1" dirty="0" smtClean="0">
                <a:latin typeface="+mj-lt"/>
              </a:rPr>
              <a:t>Bunlara </a:t>
            </a:r>
            <a:r>
              <a:rPr lang="tr-TR" sz="2400" i="1" dirty="0">
                <a:latin typeface="+mj-lt"/>
              </a:rPr>
              <a:t>ek olarak, hem diyet yapma eğilimini azaltmak, hem de biçim ve ağırlığa ilişkin düşünceleri değiştirmek </a:t>
            </a:r>
            <a:r>
              <a:rPr lang="tr-TR" sz="2400" i="1" dirty="0" smtClean="0">
                <a:latin typeface="+mj-lt"/>
              </a:rPr>
              <a:t>için, davranışçı </a:t>
            </a:r>
            <a:r>
              <a:rPr lang="tr-TR" sz="2400" i="1" dirty="0">
                <a:latin typeface="+mj-lt"/>
              </a:rPr>
              <a:t>yöntemler uygulanır. Değişikliğin devam etmesine odaklanılır(40</a:t>
            </a:r>
            <a:r>
              <a:rPr lang="tr-TR" sz="2400" i="1" dirty="0" smtClean="0">
                <a:latin typeface="+mj-lt"/>
              </a:rPr>
              <a:t>).</a:t>
            </a:r>
          </a:p>
          <a:p>
            <a:pPr marL="108000" indent="-108000">
              <a:lnSpc>
                <a:spcPct val="50000"/>
              </a:lnSpc>
              <a:spcAft>
                <a:spcPts val="600"/>
              </a:spcAft>
            </a:pPr>
            <a:r>
              <a:rPr lang="tr-TR" sz="2400" dirty="0" smtClean="0">
                <a:latin typeface="+mj-lt"/>
              </a:rPr>
              <a:t>	</a:t>
            </a:r>
            <a:endParaRPr lang="tr-TR" sz="2400" dirty="0">
              <a:latin typeface="+mj-lt"/>
            </a:endParaRPr>
          </a:p>
          <a:p>
            <a:pPr marL="108000" indent="-108000">
              <a:lnSpc>
                <a:spcPct val="50000"/>
              </a:lnSpc>
              <a:spcAft>
                <a:spcPts val="600"/>
              </a:spcAft>
            </a:pPr>
            <a:endParaRPr lang="tr-TR" sz="2400" dirty="0" smtClean="0">
              <a:latin typeface="+mj-lt"/>
            </a:endParaRPr>
          </a:p>
          <a:p>
            <a:pPr marL="108000" indent="-108000">
              <a:lnSpc>
                <a:spcPct val="50000"/>
              </a:lnSpc>
              <a:spcAft>
                <a:spcPts val="600"/>
              </a:spcAft>
            </a:pPr>
            <a:r>
              <a:rPr lang="tr-TR" sz="1000" dirty="0" smtClean="0">
                <a:latin typeface="+mj-lt"/>
              </a:rPr>
              <a:t>40.Maner </a:t>
            </a:r>
            <a:r>
              <a:rPr lang="tr-TR" sz="1000" dirty="0" err="1">
                <a:latin typeface="+mj-lt"/>
              </a:rPr>
              <a:t>F,Aydın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A,Yeme</a:t>
            </a:r>
            <a:r>
              <a:rPr lang="tr-TR" sz="1000" dirty="0">
                <a:latin typeface="+mj-lt"/>
              </a:rPr>
              <a:t> Bozukluklarında Bilişsel Davranışçı Tedavi                   2007 ; 1(3):2326</a:t>
            </a:r>
          </a:p>
          <a:p>
            <a:endParaRPr lang="tr-TR" dirty="0">
              <a:latin typeface="Gabriola" pitchFamily="82" charset="0"/>
            </a:endParaRPr>
          </a:p>
          <a:p>
            <a:endParaRPr lang="tr-TR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81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832648"/>
          </a:xfrm>
        </p:spPr>
        <p:txBody>
          <a:bodyPr/>
          <a:lstStyle/>
          <a:p>
            <a:pPr marL="457200" indent="-45720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i="1" dirty="0">
                <a:latin typeface="+mj-lt"/>
              </a:rPr>
              <a:t> </a:t>
            </a:r>
            <a:r>
              <a:rPr lang="tr-TR" i="1" dirty="0" smtClean="0">
                <a:latin typeface="+mj-lt"/>
              </a:rPr>
              <a:t>     </a:t>
            </a:r>
            <a:r>
              <a:rPr lang="tr-TR" sz="2400" i="1" dirty="0" err="1" smtClean="0">
                <a:latin typeface="+mj-lt"/>
              </a:rPr>
              <a:t>Obezite</a:t>
            </a:r>
            <a:r>
              <a:rPr lang="tr-TR" sz="2400" i="1" dirty="0" smtClean="0">
                <a:latin typeface="+mj-lt"/>
              </a:rPr>
              <a:t> </a:t>
            </a:r>
            <a:r>
              <a:rPr lang="tr-TR" sz="2400" i="1" dirty="0">
                <a:latin typeface="+mj-lt"/>
              </a:rPr>
              <a:t>tedavisinde davranış değişikliği tedavisinin vazgeçilmez olma nedeni, </a:t>
            </a:r>
            <a:r>
              <a:rPr lang="tr-TR" sz="2400" i="1" dirty="0" smtClean="0">
                <a:latin typeface="+mj-lt"/>
              </a:rPr>
              <a:t>bireyi </a:t>
            </a:r>
            <a:r>
              <a:rPr lang="tr-TR" sz="2400" i="1" dirty="0">
                <a:latin typeface="+mj-lt"/>
              </a:rPr>
              <a:t>şişmanlığa yol açan hatalı alışkanlıklarından vazgeçirmek ve onların yerine doğru davranışları kazanmak zorunda olmalarından </a:t>
            </a:r>
            <a:r>
              <a:rPr lang="tr-TR" sz="2400" i="1" dirty="0" smtClean="0">
                <a:latin typeface="+mj-lt"/>
              </a:rPr>
              <a:t>kaynaklanmaktadır(41).</a:t>
            </a:r>
          </a:p>
          <a:p>
            <a:pPr marL="457200" indent="-45720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i="1" dirty="0" smtClean="0">
                <a:latin typeface="+mj-lt"/>
              </a:rPr>
              <a:t>        </a:t>
            </a:r>
            <a:r>
              <a:rPr lang="tr-TR" sz="2400" b="1" i="1" dirty="0" smtClean="0">
                <a:latin typeface="+mj-lt"/>
              </a:rPr>
              <a:t>Bu tedavi şeklinde, </a:t>
            </a:r>
            <a:r>
              <a:rPr lang="tr-TR" sz="2400" b="1" i="1" dirty="0" err="1">
                <a:latin typeface="+mj-lt"/>
              </a:rPr>
              <a:t>o</a:t>
            </a:r>
            <a:r>
              <a:rPr lang="tr-TR" sz="2400" b="1" i="1" dirty="0" err="1" smtClean="0">
                <a:latin typeface="+mj-lt"/>
              </a:rPr>
              <a:t>beziteye</a:t>
            </a:r>
            <a:r>
              <a:rPr lang="tr-TR" sz="2400" b="1" i="1" dirty="0" smtClean="0">
                <a:latin typeface="+mj-lt"/>
              </a:rPr>
              <a:t> </a:t>
            </a:r>
            <a:r>
              <a:rPr lang="tr-TR" sz="2400" b="1" i="1" dirty="0">
                <a:latin typeface="+mj-lt"/>
              </a:rPr>
              <a:t>neden olan yemek yeme ve fiziksel aktivite ile </a:t>
            </a:r>
            <a:r>
              <a:rPr lang="tr-TR" sz="2400" b="1" i="1" dirty="0" smtClean="0">
                <a:latin typeface="+mj-lt"/>
              </a:rPr>
              <a:t>ilgili </a:t>
            </a:r>
            <a:r>
              <a:rPr lang="tr-TR" sz="2400" b="1" i="1" dirty="0">
                <a:latin typeface="+mj-lt"/>
              </a:rPr>
              <a:t>istenmeyen davranışları, istenen davranışlarla pekiştirerek “yaşam tarzı” haline gelmesini sağlamak amacıyla uygulanan tedavi şeklidir(42</a:t>
            </a:r>
            <a:r>
              <a:rPr lang="tr-TR" sz="2400" b="1" i="1" dirty="0" smtClean="0">
                <a:latin typeface="+mj-lt"/>
              </a:rPr>
              <a:t>).</a:t>
            </a:r>
          </a:p>
          <a:p>
            <a:pPr marL="457200" indent="-45720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endParaRPr lang="tr-TR" sz="2400" dirty="0" smtClean="0">
              <a:latin typeface="+mj-lt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400" dirty="0" smtClean="0">
                <a:latin typeface="+mj-lt"/>
              </a:rPr>
              <a:t>	 </a:t>
            </a: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>
              <a:latin typeface="+mj-lt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 smtClean="0">
              <a:latin typeface="+mj-lt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400" dirty="0">
                <a:latin typeface="+mj-lt"/>
              </a:rPr>
              <a:t> </a:t>
            </a:r>
            <a:r>
              <a:rPr lang="tr-TR" sz="1400" dirty="0" smtClean="0">
                <a:latin typeface="+mj-lt"/>
              </a:rPr>
              <a:t>       </a:t>
            </a:r>
            <a:r>
              <a:rPr lang="tr-TR" sz="1000" dirty="0" smtClean="0">
                <a:latin typeface="+mj-lt"/>
              </a:rPr>
              <a:t> 41.Erge </a:t>
            </a:r>
            <a:r>
              <a:rPr lang="tr-TR" sz="1000" dirty="0" err="1">
                <a:latin typeface="+mj-lt"/>
              </a:rPr>
              <a:t>S,Obezitede</a:t>
            </a:r>
            <a:r>
              <a:rPr lang="tr-TR" sz="1000" dirty="0">
                <a:latin typeface="+mj-lt"/>
              </a:rPr>
              <a:t> Diyet Tedavisini Destekleyen Davranışsal Tedavi, </a:t>
            </a:r>
            <a:r>
              <a:rPr lang="tr-TR" sz="1000" dirty="0" err="1">
                <a:latin typeface="+mj-lt"/>
              </a:rPr>
              <a:t>Turkish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Journal</a:t>
            </a:r>
            <a:r>
              <a:rPr lang="tr-TR" sz="1000" dirty="0">
                <a:latin typeface="+mj-lt"/>
              </a:rPr>
              <a:t> of </a:t>
            </a:r>
            <a:r>
              <a:rPr lang="tr-TR" sz="1000" dirty="0" err="1">
                <a:latin typeface="+mj-lt"/>
              </a:rPr>
              <a:t>Endocrinology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and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Metabolism</a:t>
            </a:r>
            <a:r>
              <a:rPr lang="tr-TR" sz="1000" dirty="0" smtClean="0">
                <a:latin typeface="+mj-lt"/>
              </a:rPr>
              <a:t>,</a:t>
            </a: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000" dirty="0">
                <a:latin typeface="+mj-lt"/>
              </a:rPr>
              <a:t> </a:t>
            </a:r>
            <a:r>
              <a:rPr lang="tr-TR" sz="1000" dirty="0" smtClean="0">
                <a:latin typeface="+mj-lt"/>
              </a:rPr>
              <a:t>            2003 </a:t>
            </a:r>
            <a:r>
              <a:rPr lang="tr-TR" sz="1000" dirty="0">
                <a:latin typeface="+mj-lt"/>
              </a:rPr>
              <a:t>(suppl.2): 75-82</a:t>
            </a: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000" dirty="0" smtClean="0">
                <a:latin typeface="+mj-lt"/>
              </a:rPr>
              <a:t>	       42.Wardley </a:t>
            </a:r>
            <a:r>
              <a:rPr lang="tr-TR" sz="1000" dirty="0" err="1">
                <a:latin typeface="+mj-lt"/>
              </a:rPr>
              <a:t>J.Obesity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and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Behaviour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Change:Matching</a:t>
            </a:r>
            <a:r>
              <a:rPr lang="tr-TR" sz="1000" dirty="0">
                <a:latin typeface="+mj-lt"/>
              </a:rPr>
              <a:t> Problem </a:t>
            </a:r>
            <a:r>
              <a:rPr lang="tr-TR" sz="1000" dirty="0" err="1">
                <a:latin typeface="+mj-lt"/>
              </a:rPr>
              <a:t>to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Practice</a:t>
            </a:r>
            <a:r>
              <a:rPr lang="tr-TR" sz="1000" dirty="0">
                <a:latin typeface="+mj-lt"/>
              </a:rPr>
              <a:t>, </a:t>
            </a:r>
            <a:r>
              <a:rPr lang="tr-TR" sz="1000" dirty="0" err="1">
                <a:latin typeface="+mj-lt"/>
              </a:rPr>
              <a:t>Int.J.Obesity</a:t>
            </a:r>
            <a:r>
              <a:rPr lang="tr-TR" sz="1000" dirty="0">
                <a:latin typeface="+mj-lt"/>
              </a:rPr>
              <a:t> 1996,20(suppl.1) : 1</a:t>
            </a:r>
          </a:p>
          <a:p>
            <a:endParaRPr lang="tr-TR" dirty="0">
              <a:latin typeface="Gabriola" pitchFamily="82" charset="0"/>
            </a:endParaRPr>
          </a:p>
          <a:p>
            <a:endParaRPr lang="tr-TR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11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9"/>
            <a:ext cx="8226425" cy="5829248"/>
          </a:xfrm>
        </p:spPr>
        <p:txBody>
          <a:bodyPr/>
          <a:lstStyle/>
          <a:p>
            <a:r>
              <a:rPr lang="tr-TR" sz="2800" b="1" i="1" dirty="0" smtClean="0">
                <a:latin typeface="+mj-lt"/>
              </a:rPr>
              <a:t>Ruhsal Durum Ve Yeme Davranışı Arasındaki İlişki </a:t>
            </a:r>
          </a:p>
          <a:p>
            <a:pPr marL="457200" indent="-45720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dirty="0" smtClean="0">
                <a:latin typeface="+mj-lt"/>
              </a:rPr>
              <a:t>       </a:t>
            </a:r>
            <a:r>
              <a:rPr lang="tr-TR" sz="2400" i="1" dirty="0" smtClean="0">
                <a:latin typeface="+mj-lt"/>
              </a:rPr>
              <a:t>İnsanda </a:t>
            </a:r>
            <a:r>
              <a:rPr lang="tr-TR" sz="2400" i="1" dirty="0">
                <a:latin typeface="+mj-lt"/>
              </a:rPr>
              <a:t>yeme davranışı ve beden ağırlığı çeşitli etkenlerin tesiri altındadır. İnsanlarda ve hayvanlarda yeme davranışında sinir sistemi ve fizyolojik reaksiyonlar </a:t>
            </a:r>
            <a:r>
              <a:rPr lang="tr-TR" sz="2400" i="1" dirty="0" smtClean="0">
                <a:latin typeface="+mj-lt"/>
              </a:rPr>
              <a:t>önemlidir.</a:t>
            </a:r>
            <a:r>
              <a:rPr lang="tr-TR" sz="2400" i="1" dirty="0">
                <a:latin typeface="+mj-lt"/>
              </a:rPr>
              <a:t> . Bununla </a:t>
            </a:r>
            <a:r>
              <a:rPr lang="tr-TR" sz="2400" i="1" dirty="0" smtClean="0">
                <a:latin typeface="+mj-lt"/>
              </a:rPr>
              <a:t>birlikte, kişiler arası ilişki </a:t>
            </a:r>
            <a:r>
              <a:rPr lang="tr-TR" sz="2400" i="1" dirty="0">
                <a:latin typeface="+mj-lt"/>
              </a:rPr>
              <a:t>ve nihayet sosyokültürel etkenler bu fiziksel faktörleri önemsiz </a:t>
            </a:r>
            <a:r>
              <a:rPr lang="tr-TR" sz="2400" i="1" dirty="0" smtClean="0">
                <a:latin typeface="+mj-lt"/>
              </a:rPr>
              <a:t>kılar. </a:t>
            </a:r>
            <a:r>
              <a:rPr lang="tr-TR" sz="2400" i="1" dirty="0" err="1" smtClean="0">
                <a:latin typeface="+mj-lt"/>
              </a:rPr>
              <a:t>Obez</a:t>
            </a:r>
            <a:r>
              <a:rPr lang="tr-TR" sz="2400" i="1" dirty="0" smtClean="0">
                <a:latin typeface="+mj-lt"/>
              </a:rPr>
              <a:t> kişilerde psikolojik tedavinin de yapılması gerektiği yadsınamaz bir gerçektir(15).</a:t>
            </a: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2800" dirty="0" smtClean="0">
                <a:latin typeface="+mj-lt"/>
              </a:rPr>
              <a:t>	      </a:t>
            </a: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>
              <a:latin typeface="+mj-lt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 smtClean="0">
              <a:latin typeface="+mj-lt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400" dirty="0">
                <a:latin typeface="+mj-lt"/>
              </a:rPr>
              <a:t>	 </a:t>
            </a:r>
            <a:r>
              <a:rPr lang="tr-TR" sz="1400" dirty="0" smtClean="0">
                <a:latin typeface="+mj-lt"/>
              </a:rPr>
              <a:t>  </a:t>
            </a: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>
              <a:latin typeface="+mj-lt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 smtClean="0">
              <a:latin typeface="+mj-lt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>
              <a:latin typeface="+mj-lt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000" dirty="0" smtClean="0">
                <a:latin typeface="+mj-lt"/>
              </a:rPr>
              <a:t>15.Balcıoğlu </a:t>
            </a:r>
            <a:r>
              <a:rPr lang="tr-TR" sz="1000" dirty="0" err="1">
                <a:latin typeface="+mj-lt"/>
              </a:rPr>
              <a:t>İ,Başer</a:t>
            </a:r>
            <a:r>
              <a:rPr lang="tr-TR" sz="1000" dirty="0">
                <a:latin typeface="+mj-lt"/>
              </a:rPr>
              <a:t> Zeynep S. </a:t>
            </a:r>
            <a:r>
              <a:rPr lang="tr-TR" sz="1000" dirty="0" err="1">
                <a:latin typeface="+mj-lt"/>
              </a:rPr>
              <a:t>Obezitenin</a:t>
            </a:r>
            <a:r>
              <a:rPr lang="tr-TR" sz="1000" dirty="0">
                <a:latin typeface="+mj-lt"/>
              </a:rPr>
              <a:t> Psikiyatrik Yönü, Mart 2008 S:341-348 </a:t>
            </a:r>
          </a:p>
          <a:p>
            <a:endParaRPr lang="tr-TR" b="1" dirty="0">
              <a:latin typeface="Gabriola" pitchFamily="82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648" y="4509120"/>
            <a:ext cx="3168352" cy="208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41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908721"/>
            <a:ext cx="8360097" cy="5904655"/>
          </a:xfrm>
        </p:spPr>
        <p:txBody>
          <a:bodyPr/>
          <a:lstStyle/>
          <a:p>
            <a:pPr marL="457200" indent="-45720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dirty="0" smtClean="0">
                <a:latin typeface="Gabriola" pitchFamily="82" charset="0"/>
              </a:rPr>
              <a:t>       </a:t>
            </a:r>
            <a:r>
              <a:rPr lang="tr-TR" sz="2400" i="1" dirty="0" smtClean="0">
                <a:latin typeface="+mj-lt"/>
              </a:rPr>
              <a:t>Stres </a:t>
            </a:r>
            <a:r>
              <a:rPr lang="tr-TR" sz="2400" i="1" dirty="0">
                <a:latin typeface="+mj-lt"/>
              </a:rPr>
              <a:t>te insanlarda veya hayvanlarda zevkli ve lezzet olan yüksek kalorili besinlere doğru kayma olduğu ve </a:t>
            </a:r>
            <a:r>
              <a:rPr lang="tr-TR" sz="2400" i="1" dirty="0" smtClean="0">
                <a:latin typeface="+mj-lt"/>
              </a:rPr>
              <a:t>bununla </a:t>
            </a:r>
            <a:r>
              <a:rPr lang="tr-TR" sz="2400" i="1" dirty="0">
                <a:latin typeface="+mj-lt"/>
              </a:rPr>
              <a:t>birlikte yüksek kalori alımının gerçekleştiği </a:t>
            </a:r>
            <a:r>
              <a:rPr lang="tr-TR" sz="2400" i="1" dirty="0" smtClean="0">
                <a:latin typeface="+mj-lt"/>
              </a:rPr>
              <a:t>belirlenmiştir. </a:t>
            </a:r>
            <a:r>
              <a:rPr lang="tr-TR" sz="2400" i="1" dirty="0">
                <a:latin typeface="+mj-lt"/>
              </a:rPr>
              <a:t>Alınan gıdaların genellikle yüksek yağ/şeker içerikleri olan besinler olduğu ortaya çıkmıştır(45).</a:t>
            </a:r>
          </a:p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i="1" dirty="0" smtClean="0">
                <a:latin typeface="+mj-lt"/>
              </a:rPr>
              <a:t>        Yemenin </a:t>
            </a:r>
            <a:r>
              <a:rPr lang="tr-TR" sz="2400" i="1" dirty="0" err="1">
                <a:latin typeface="+mj-lt"/>
              </a:rPr>
              <a:t>anksiyeteyi</a:t>
            </a:r>
            <a:r>
              <a:rPr lang="tr-TR" sz="2400" i="1" dirty="0">
                <a:latin typeface="+mj-lt"/>
              </a:rPr>
              <a:t> azaltma mekanizması tam olarak anlaşılamamıştır. Ancak protein ve karbonhidrat alımının özellikle </a:t>
            </a:r>
            <a:r>
              <a:rPr lang="tr-TR" sz="2400" b="1" i="1" dirty="0" err="1">
                <a:latin typeface="+mj-lt"/>
              </a:rPr>
              <a:t>serotonin</a:t>
            </a:r>
            <a:r>
              <a:rPr lang="tr-TR" sz="2400" b="1" i="1" dirty="0">
                <a:latin typeface="+mj-lt"/>
              </a:rPr>
              <a:t> </a:t>
            </a:r>
            <a:r>
              <a:rPr lang="tr-TR" sz="2400" i="1" dirty="0">
                <a:latin typeface="+mj-lt"/>
              </a:rPr>
              <a:t>sentezine farklı etkileri üzerinde durulmaktadır. </a:t>
            </a:r>
            <a:r>
              <a:rPr lang="tr-TR" sz="2400" b="1" i="1" dirty="0" err="1">
                <a:latin typeface="+mj-lt"/>
              </a:rPr>
              <a:t>Serotonin</a:t>
            </a:r>
            <a:r>
              <a:rPr lang="tr-TR" sz="2400" b="1" i="1" dirty="0">
                <a:latin typeface="+mj-lt"/>
              </a:rPr>
              <a:t>   duygu durum, iştah ağrı duyusu, kan basıncı ile ilişkili olduğu bilinmektedir(38</a:t>
            </a:r>
            <a:r>
              <a:rPr lang="tr-TR" sz="2400" b="1" i="1" dirty="0" smtClean="0">
                <a:latin typeface="+mj-lt"/>
              </a:rPr>
              <a:t>)</a:t>
            </a:r>
            <a:r>
              <a:rPr lang="tr-TR" sz="2400" i="1" dirty="0" smtClean="0">
                <a:latin typeface="+mj-lt"/>
              </a:rPr>
              <a:t>	   </a:t>
            </a: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>
              <a:latin typeface="+mj-lt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 smtClean="0">
              <a:latin typeface="+mj-lt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>
              <a:latin typeface="+mj-lt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400" dirty="0">
                <a:latin typeface="+mj-lt"/>
              </a:rPr>
              <a:t> </a:t>
            </a:r>
            <a:r>
              <a:rPr lang="tr-TR" sz="1400" dirty="0" smtClean="0">
                <a:latin typeface="+mj-lt"/>
              </a:rPr>
              <a:t>         </a:t>
            </a:r>
            <a:r>
              <a:rPr lang="tr-TR" sz="1000" dirty="0" smtClean="0">
                <a:latin typeface="+mj-lt"/>
              </a:rPr>
              <a:t>45</a:t>
            </a:r>
            <a:r>
              <a:rPr lang="tr-TR" sz="1000" dirty="0">
                <a:latin typeface="+mj-lt"/>
              </a:rPr>
              <a:t>. </a:t>
            </a:r>
            <a:r>
              <a:rPr lang="tr-TR" sz="1000" dirty="0" err="1">
                <a:latin typeface="+mj-lt"/>
              </a:rPr>
              <a:t>Dallman</a:t>
            </a:r>
            <a:r>
              <a:rPr lang="tr-TR" sz="1000" dirty="0">
                <a:latin typeface="+mj-lt"/>
              </a:rPr>
              <a:t> M, </a:t>
            </a:r>
            <a:r>
              <a:rPr lang="tr-TR" sz="1000" dirty="0" err="1">
                <a:latin typeface="+mj-lt"/>
              </a:rPr>
              <a:t>Stress-induced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obesity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and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the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emotional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nervous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system,Trends</a:t>
            </a:r>
            <a:r>
              <a:rPr lang="tr-TR" sz="1000" dirty="0">
                <a:latin typeface="+mj-lt"/>
              </a:rPr>
              <a:t> in </a:t>
            </a:r>
            <a:r>
              <a:rPr lang="tr-TR" sz="1000" dirty="0" err="1">
                <a:latin typeface="+mj-lt"/>
              </a:rPr>
              <a:t>Endocrinology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and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Metabolism,vol</a:t>
            </a:r>
            <a:r>
              <a:rPr lang="tr-TR" sz="1000" dirty="0">
                <a:latin typeface="+mj-lt"/>
              </a:rPr>
              <a:t> 21,Issue 3, 159-165 </a:t>
            </a:r>
            <a:endParaRPr lang="tr-TR" sz="1000" dirty="0" smtClean="0">
              <a:latin typeface="+mj-lt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000" dirty="0">
                <a:latin typeface="+mj-lt"/>
              </a:rPr>
              <a:t> </a:t>
            </a:r>
            <a:r>
              <a:rPr lang="tr-TR" sz="1000" dirty="0" smtClean="0">
                <a:latin typeface="+mj-lt"/>
              </a:rPr>
              <a:t>             2009</a:t>
            </a:r>
            <a:endParaRPr lang="tr-TR" sz="1000" dirty="0">
              <a:latin typeface="+mj-lt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000" dirty="0" smtClean="0">
                <a:latin typeface="+mj-lt"/>
              </a:rPr>
              <a:t>	         38.Özgen </a:t>
            </a:r>
            <a:r>
              <a:rPr lang="tr-TR" sz="1000" dirty="0">
                <a:latin typeface="+mj-lt"/>
              </a:rPr>
              <a:t>Ağaca İ, Fazla Kilolu ve </a:t>
            </a:r>
            <a:r>
              <a:rPr lang="tr-TR" sz="1000" dirty="0" err="1">
                <a:latin typeface="+mj-lt"/>
              </a:rPr>
              <a:t>Obez</a:t>
            </a:r>
            <a:r>
              <a:rPr lang="tr-TR" sz="1000" dirty="0">
                <a:latin typeface="+mj-lt"/>
              </a:rPr>
              <a:t>  Bireylerde Duygu Değişiklikleri ve Yeme Eğilimi İlişkisinin </a:t>
            </a:r>
            <a:r>
              <a:rPr lang="tr-TR" sz="1000" dirty="0" err="1">
                <a:latin typeface="+mj-lt"/>
              </a:rPr>
              <a:t>Değerlendirilmesi.Yüksek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smtClean="0">
                <a:latin typeface="+mj-lt"/>
              </a:rPr>
              <a:t>Lisans </a:t>
            </a: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000" dirty="0">
                <a:latin typeface="+mj-lt"/>
              </a:rPr>
              <a:t> </a:t>
            </a:r>
            <a:r>
              <a:rPr lang="tr-TR" sz="1000" dirty="0" smtClean="0">
                <a:latin typeface="+mj-lt"/>
              </a:rPr>
              <a:t>              </a:t>
            </a:r>
            <a:r>
              <a:rPr lang="tr-TR" sz="1000" dirty="0" err="1" smtClean="0">
                <a:latin typeface="+mj-lt"/>
              </a:rPr>
              <a:t>Tezi,İstanbul</a:t>
            </a:r>
            <a:r>
              <a:rPr lang="tr-TR" sz="1000" dirty="0" smtClean="0">
                <a:latin typeface="+mj-lt"/>
              </a:rPr>
              <a:t> </a:t>
            </a:r>
            <a:r>
              <a:rPr lang="tr-TR" sz="1000" dirty="0">
                <a:latin typeface="+mj-lt"/>
              </a:rPr>
              <a:t>2012</a:t>
            </a:r>
          </a:p>
          <a:p>
            <a:endParaRPr lang="tr-TR" dirty="0">
              <a:latin typeface="Gabriola" pitchFamily="82" charset="0"/>
            </a:endParaRPr>
          </a:p>
          <a:p>
            <a:endParaRPr lang="tr-TR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2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908720"/>
            <a:ext cx="8820472" cy="6192688"/>
          </a:xfrm>
        </p:spPr>
        <p:txBody>
          <a:bodyPr/>
          <a:lstStyle/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dirty="0" smtClean="0">
                <a:latin typeface="+mj-lt"/>
              </a:rPr>
              <a:t>        </a:t>
            </a:r>
            <a:r>
              <a:rPr lang="tr-TR" sz="2400" i="1" dirty="0" smtClean="0">
                <a:latin typeface="+mj-lt"/>
              </a:rPr>
              <a:t>Karbonhidrat </a:t>
            </a:r>
            <a:r>
              <a:rPr lang="tr-TR" sz="2400" i="1" dirty="0">
                <a:latin typeface="+mj-lt"/>
              </a:rPr>
              <a:t>alımı insanların kendini iyi hissetmesine neden olurken aynı zamanda kilo alımına da neden olmaktadır(38</a:t>
            </a:r>
            <a:r>
              <a:rPr lang="tr-TR" sz="2400" i="1" dirty="0" smtClean="0">
                <a:latin typeface="+mj-lt"/>
              </a:rPr>
              <a:t>).</a:t>
            </a:r>
          </a:p>
          <a:p>
            <a:pPr marL="457200" indent="-45720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i="1" dirty="0">
                <a:latin typeface="+mj-lt"/>
              </a:rPr>
              <a:t> </a:t>
            </a:r>
            <a:r>
              <a:rPr lang="tr-TR" sz="2400" i="1" dirty="0" smtClean="0">
                <a:latin typeface="+mj-lt"/>
              </a:rPr>
              <a:t>       Kimi zaman bireyin psikolojik problemlerinin çözümlenmesi tedavide önemli bir basamak olabilmektedir(43).</a:t>
            </a:r>
          </a:p>
          <a:p>
            <a:pPr marL="457200" indent="-45720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i="1" dirty="0" smtClean="0">
                <a:latin typeface="+mj-lt"/>
              </a:rPr>
              <a:t>        </a:t>
            </a:r>
            <a:r>
              <a:rPr lang="tr-TR" sz="2400" b="1" i="1" dirty="0" err="1" smtClean="0">
                <a:latin typeface="+mj-lt"/>
              </a:rPr>
              <a:t>Obezite</a:t>
            </a:r>
            <a:r>
              <a:rPr lang="tr-TR" sz="2400" b="1" i="1" dirty="0" smtClean="0">
                <a:latin typeface="+mj-lt"/>
              </a:rPr>
              <a:t> tedavisinde hekimin</a:t>
            </a:r>
            <a:r>
              <a:rPr lang="tr-TR" sz="2400" b="1" i="1" dirty="0">
                <a:latin typeface="+mj-lt"/>
              </a:rPr>
              <a:t>, hemşirenin, beslenme uzmanının, psikoloğun, fizyoterapistin, okul hemşiresinin, öğretmenlerin, anaokulu öğretmenlerinin ve bireyin ailesinin de yer aldığı </a:t>
            </a:r>
            <a:r>
              <a:rPr lang="tr-TR" sz="2400" b="1" i="1" dirty="0" err="1">
                <a:latin typeface="+mj-lt"/>
              </a:rPr>
              <a:t>multidisipliner</a:t>
            </a:r>
            <a:r>
              <a:rPr lang="tr-TR" sz="2400" b="1" i="1" dirty="0">
                <a:latin typeface="+mj-lt"/>
              </a:rPr>
              <a:t> </a:t>
            </a:r>
            <a:r>
              <a:rPr lang="tr-TR" sz="2400" b="1" i="1" dirty="0" err="1">
                <a:latin typeface="+mj-lt"/>
              </a:rPr>
              <a:t>yaklaşımın,yani</a:t>
            </a:r>
            <a:r>
              <a:rPr lang="tr-TR" sz="2400" b="1" i="1" dirty="0">
                <a:latin typeface="+mj-lt"/>
              </a:rPr>
              <a:t> ekip çalışmasının  </a:t>
            </a:r>
            <a:r>
              <a:rPr lang="tr-TR" sz="2400" b="1" i="1" dirty="0" smtClean="0">
                <a:latin typeface="+mj-lt"/>
              </a:rPr>
              <a:t>mutlaka yer alması gerekmektedir(44).</a:t>
            </a:r>
          </a:p>
          <a:p>
            <a:pPr marL="0" indent="0">
              <a:lnSpc>
                <a:spcPct val="50000"/>
              </a:lnSpc>
              <a:spcAft>
                <a:spcPts val="600"/>
              </a:spcAft>
              <a:buClr>
                <a:schemeClr val="accent5">
                  <a:lumMod val="50000"/>
                </a:schemeClr>
              </a:buClr>
            </a:pPr>
            <a:r>
              <a:rPr lang="tr-TR" sz="2400" i="1" dirty="0">
                <a:latin typeface="+mj-lt"/>
              </a:rPr>
              <a:t> </a:t>
            </a:r>
            <a:r>
              <a:rPr lang="tr-TR" sz="2400" i="1" dirty="0" smtClean="0">
                <a:latin typeface="+mj-lt"/>
              </a:rPr>
              <a:t>     </a:t>
            </a: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000" dirty="0" smtClean="0">
                <a:latin typeface="+mj-lt"/>
              </a:rPr>
              <a:t>        38.Özgen </a:t>
            </a:r>
            <a:r>
              <a:rPr lang="tr-TR" sz="1000" dirty="0">
                <a:latin typeface="+mj-lt"/>
              </a:rPr>
              <a:t>Ağaca İ, Fazla Kilolu ve </a:t>
            </a:r>
            <a:r>
              <a:rPr lang="tr-TR" sz="1000" dirty="0" err="1">
                <a:latin typeface="+mj-lt"/>
              </a:rPr>
              <a:t>Obez</a:t>
            </a:r>
            <a:r>
              <a:rPr lang="tr-TR" sz="1000" dirty="0">
                <a:latin typeface="+mj-lt"/>
              </a:rPr>
              <a:t>  Bireylerde Duygu Değişiklikleri ve Yeme Eğilimi </a:t>
            </a:r>
            <a:r>
              <a:rPr lang="tr-TR" sz="1000" dirty="0" smtClean="0">
                <a:latin typeface="+mj-lt"/>
              </a:rPr>
              <a:t>İlişkisinin</a:t>
            </a: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000" dirty="0" smtClean="0">
                <a:latin typeface="+mj-lt"/>
              </a:rPr>
              <a:t>         </a:t>
            </a:r>
            <a:r>
              <a:rPr lang="tr-TR" sz="1000" dirty="0" err="1" smtClean="0">
                <a:latin typeface="+mj-lt"/>
              </a:rPr>
              <a:t>Değerlendirilmesi.Yüksek</a:t>
            </a:r>
            <a:r>
              <a:rPr lang="tr-TR" sz="1000" dirty="0" smtClean="0">
                <a:latin typeface="+mj-lt"/>
              </a:rPr>
              <a:t> </a:t>
            </a:r>
            <a:r>
              <a:rPr lang="tr-TR" sz="1000" dirty="0">
                <a:latin typeface="+mj-lt"/>
              </a:rPr>
              <a:t>Lisans </a:t>
            </a:r>
            <a:r>
              <a:rPr lang="tr-TR" sz="1000" dirty="0" err="1" smtClean="0">
                <a:latin typeface="+mj-lt"/>
              </a:rPr>
              <a:t>Tezi,İstanbul</a:t>
            </a:r>
            <a:r>
              <a:rPr lang="tr-TR" sz="1000" dirty="0" smtClean="0">
                <a:latin typeface="+mj-lt"/>
              </a:rPr>
              <a:t> 2012</a:t>
            </a:r>
            <a:endParaRPr lang="tr-TR" sz="1000" b="1" dirty="0">
              <a:latin typeface="+mj-lt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000" dirty="0">
                <a:latin typeface="+mj-lt"/>
              </a:rPr>
              <a:t> </a:t>
            </a:r>
            <a:r>
              <a:rPr lang="tr-TR" sz="1000" dirty="0" smtClean="0">
                <a:latin typeface="+mj-lt"/>
              </a:rPr>
              <a:t>       43</a:t>
            </a:r>
            <a:r>
              <a:rPr lang="tr-TR" sz="1000" dirty="0">
                <a:latin typeface="+mj-lt"/>
              </a:rPr>
              <a:t>. </a:t>
            </a:r>
            <a:r>
              <a:rPr lang="tr-TR" sz="1000" dirty="0" err="1">
                <a:latin typeface="+mj-lt"/>
              </a:rPr>
              <a:t>Merdol</a:t>
            </a:r>
            <a:r>
              <a:rPr lang="tr-TR" sz="1000" dirty="0">
                <a:latin typeface="+mj-lt"/>
              </a:rPr>
              <a:t> Kutluay T, Beslenme Eğitimi, Diyet El Kitabı, Baysal ve ark. Hatiboğlu yayınevi,1999 Ankara</a:t>
            </a: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000" dirty="0" smtClean="0">
                <a:latin typeface="+mj-lt"/>
              </a:rPr>
              <a:t>	   44</a:t>
            </a:r>
            <a:r>
              <a:rPr lang="tr-TR" sz="1000" dirty="0">
                <a:latin typeface="+mj-lt"/>
              </a:rPr>
              <a:t>. Ergül </a:t>
            </a:r>
            <a:r>
              <a:rPr lang="tr-TR" sz="1000" dirty="0" err="1">
                <a:latin typeface="+mj-lt"/>
              </a:rPr>
              <a:t>Ş,Kalkım</a:t>
            </a:r>
            <a:r>
              <a:rPr lang="tr-TR" sz="1000" dirty="0">
                <a:latin typeface="+mj-lt"/>
              </a:rPr>
              <a:t> A,A </a:t>
            </a:r>
            <a:r>
              <a:rPr lang="tr-TR" sz="1000" dirty="0" err="1">
                <a:latin typeface="+mj-lt"/>
              </a:rPr>
              <a:t>Major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Chronic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Disease:Obesity</a:t>
            </a:r>
            <a:r>
              <a:rPr lang="tr-TR" sz="1000" dirty="0">
                <a:latin typeface="+mj-lt"/>
              </a:rPr>
              <a:t> in </a:t>
            </a:r>
            <a:r>
              <a:rPr lang="tr-TR" sz="1000" dirty="0" err="1">
                <a:latin typeface="+mj-lt"/>
              </a:rPr>
              <a:t>Childhood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and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Adolescence</a:t>
            </a:r>
            <a:r>
              <a:rPr lang="tr-TR" sz="1000" dirty="0">
                <a:latin typeface="+mj-lt"/>
              </a:rPr>
              <a:t>  2011 ; 10(2):223-230</a:t>
            </a:r>
          </a:p>
          <a:p>
            <a:endParaRPr lang="tr-TR" sz="1000" dirty="0">
              <a:latin typeface="+mj-lt"/>
            </a:endParaRPr>
          </a:p>
          <a:p>
            <a:endParaRPr lang="tr-TR" dirty="0">
              <a:latin typeface="Gabriola" pitchFamily="82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012918"/>
            <a:ext cx="2267744" cy="1800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54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688632"/>
          </a:xfrm>
        </p:spPr>
        <p:txBody>
          <a:bodyPr/>
          <a:lstStyle/>
          <a:p>
            <a:pPr marL="0" indent="0">
              <a:spcBef>
                <a:spcPts val="600"/>
              </a:spcBef>
              <a:buClr>
                <a:schemeClr val="accent5">
                  <a:lumMod val="50000"/>
                </a:schemeClr>
              </a:buClr>
            </a:pPr>
            <a:r>
              <a:rPr lang="tr-TR" sz="2400" i="1" dirty="0">
                <a:latin typeface="Vani" pitchFamily="34" charset="0"/>
                <a:cs typeface="Vani" pitchFamily="34" charset="0"/>
              </a:rPr>
              <a:t> </a:t>
            </a:r>
            <a:r>
              <a:rPr lang="tr-TR" sz="2400" i="1" dirty="0" smtClean="0">
                <a:latin typeface="Vani" pitchFamily="34" charset="0"/>
                <a:cs typeface="Vani" pitchFamily="34" charset="0"/>
              </a:rPr>
              <a:t>      </a:t>
            </a:r>
          </a:p>
          <a:p>
            <a:pPr marL="457200" indent="-457200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i="1" dirty="0" err="1" smtClean="0">
                <a:latin typeface="+mj-lt"/>
                <a:cs typeface="Vani" pitchFamily="34" charset="0"/>
              </a:rPr>
              <a:t>Obezite</a:t>
            </a:r>
            <a:r>
              <a:rPr lang="tr-TR" sz="2400" i="1" dirty="0" smtClean="0">
                <a:latin typeface="+mj-lt"/>
                <a:cs typeface="Vani" pitchFamily="34" charset="0"/>
              </a:rPr>
              <a:t> ülkemizin </a:t>
            </a:r>
            <a:r>
              <a:rPr lang="tr-TR" sz="2400" i="1" dirty="0">
                <a:latin typeface="+mj-lt"/>
                <a:cs typeface="Vani" pitchFamily="34" charset="0"/>
              </a:rPr>
              <a:t>en hızlı büyüyen ve en </a:t>
            </a:r>
            <a:r>
              <a:rPr lang="tr-TR" sz="2400" i="1" dirty="0" smtClean="0">
                <a:latin typeface="+mj-lt"/>
                <a:cs typeface="Vani" pitchFamily="34" charset="0"/>
              </a:rPr>
              <a:t>önemli </a:t>
            </a:r>
            <a:r>
              <a:rPr lang="tr-TR" sz="2400" i="1" dirty="0">
                <a:latin typeface="+mj-lt"/>
                <a:cs typeface="Vani" pitchFamily="34" charset="0"/>
              </a:rPr>
              <a:t>sağlık sorunlarından biridir. Eğer </a:t>
            </a:r>
            <a:r>
              <a:rPr lang="tr-TR" sz="2400" i="1" dirty="0" err="1">
                <a:latin typeface="+mj-lt"/>
                <a:cs typeface="Vani" pitchFamily="34" charset="0"/>
              </a:rPr>
              <a:t>obezite</a:t>
            </a:r>
            <a:r>
              <a:rPr lang="tr-TR" sz="2400" i="1" dirty="0">
                <a:latin typeface="+mj-lt"/>
                <a:cs typeface="Vani" pitchFamily="34" charset="0"/>
              </a:rPr>
              <a:t> arkasında duygusal sorunları gidermek için bir yemek olayı varsa sorun çok daha </a:t>
            </a:r>
            <a:r>
              <a:rPr lang="tr-TR" sz="2400" i="1" dirty="0" smtClean="0">
                <a:latin typeface="+mj-lt"/>
                <a:cs typeface="Vani" pitchFamily="34" charset="0"/>
              </a:rPr>
              <a:t>büyüktür(9). </a:t>
            </a:r>
          </a:p>
          <a:p>
            <a:pPr marL="457200" indent="-457200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dirty="0" smtClean="0">
                <a:latin typeface="+mj-lt"/>
                <a:cs typeface="Vani" pitchFamily="34" charset="0"/>
              </a:rPr>
              <a:t>        </a:t>
            </a:r>
            <a:r>
              <a:rPr lang="tr-TR" sz="2400" i="1" dirty="0" smtClean="0">
                <a:latin typeface="+mj-lt"/>
                <a:cs typeface="Vani" pitchFamily="34" charset="0"/>
              </a:rPr>
              <a:t>Bir </a:t>
            </a:r>
            <a:r>
              <a:rPr lang="tr-TR" sz="2400" i="1" dirty="0">
                <a:latin typeface="+mj-lt"/>
                <a:cs typeface="Vani" pitchFamily="34" charset="0"/>
              </a:rPr>
              <a:t>kişiye </a:t>
            </a:r>
            <a:r>
              <a:rPr lang="tr-TR" sz="2400" i="1" dirty="0" err="1">
                <a:latin typeface="+mj-lt"/>
                <a:cs typeface="Vani" pitchFamily="34" charset="0"/>
              </a:rPr>
              <a:t>obez</a:t>
            </a:r>
            <a:r>
              <a:rPr lang="tr-TR" sz="2400" i="1" dirty="0">
                <a:latin typeface="+mj-lt"/>
                <a:cs typeface="Vani" pitchFamily="34" charset="0"/>
              </a:rPr>
              <a:t> denilebilmesi için de, beden kitle indeksinin 30’un üzerinde olması gerekir. Beden kitle indeksi, kişinin ağırlığının boyunun metrekaresine bölünmesi ile elde edilen değerdir ve bu değer 22-27 olduğunda normal,27-30 olduğunda kilolu,30 ve üzeri olduğunda obez,40’ın üzerinde olduğunda </a:t>
            </a:r>
            <a:r>
              <a:rPr lang="tr-TR" sz="2400" i="1" dirty="0" err="1">
                <a:latin typeface="+mj-lt"/>
                <a:cs typeface="Vani" pitchFamily="34" charset="0"/>
              </a:rPr>
              <a:t>morbid</a:t>
            </a:r>
            <a:r>
              <a:rPr lang="tr-TR" sz="2400" i="1" dirty="0">
                <a:latin typeface="+mj-lt"/>
                <a:cs typeface="Vani" pitchFamily="34" charset="0"/>
              </a:rPr>
              <a:t> </a:t>
            </a:r>
            <a:r>
              <a:rPr lang="tr-TR" sz="2400" i="1" dirty="0" err="1">
                <a:latin typeface="+mj-lt"/>
                <a:cs typeface="Vani" pitchFamily="34" charset="0"/>
              </a:rPr>
              <a:t>obez</a:t>
            </a:r>
            <a:r>
              <a:rPr lang="tr-TR" sz="2400" i="1" dirty="0">
                <a:latin typeface="+mj-lt"/>
                <a:cs typeface="Vani" pitchFamily="34" charset="0"/>
              </a:rPr>
              <a:t> olarak adlandırılır(3</a:t>
            </a:r>
            <a:r>
              <a:rPr lang="tr-TR" sz="2400" i="1" dirty="0" smtClean="0">
                <a:latin typeface="+mj-lt"/>
                <a:cs typeface="Vani" pitchFamily="34" charset="0"/>
              </a:rPr>
              <a:t>).</a:t>
            </a:r>
          </a:p>
          <a:p>
            <a:pPr marL="108000" indent="-108000">
              <a:lnSpc>
                <a:spcPct val="100000"/>
              </a:lnSpc>
              <a:spcAft>
                <a:spcPts val="600"/>
              </a:spcAft>
            </a:pPr>
            <a:r>
              <a:rPr lang="tr-TR" sz="1400" dirty="0" smtClean="0">
                <a:latin typeface="+mj-lt"/>
              </a:rPr>
              <a:t>9</a:t>
            </a:r>
            <a:r>
              <a:rPr lang="tr-TR" sz="1400" dirty="0">
                <a:latin typeface="+mj-lt"/>
              </a:rPr>
              <a:t>.</a:t>
            </a:r>
            <a:r>
              <a:rPr lang="tr-TR" sz="1400" b="1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The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American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Psychological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Association:Mind</a:t>
            </a:r>
            <a:r>
              <a:rPr lang="tr-TR" sz="1400" dirty="0">
                <a:latin typeface="+mj-lt"/>
              </a:rPr>
              <a:t>/body </a:t>
            </a:r>
            <a:r>
              <a:rPr lang="tr-TR" sz="1400" dirty="0" smtClean="0">
                <a:latin typeface="+mj-lt"/>
              </a:rPr>
              <a:t>Health:Obesity:2011</a:t>
            </a:r>
          </a:p>
          <a:p>
            <a:pPr marL="108000" indent="-108000">
              <a:lnSpc>
                <a:spcPct val="100000"/>
              </a:lnSpc>
              <a:spcAft>
                <a:spcPts val="600"/>
              </a:spcAft>
            </a:pPr>
            <a:r>
              <a:rPr lang="tr-TR" sz="1400" dirty="0">
                <a:latin typeface="+mj-lt"/>
              </a:rPr>
              <a:t>3. </a:t>
            </a:r>
            <a:r>
              <a:rPr lang="tr-TR" sz="1400" dirty="0" err="1">
                <a:latin typeface="+mj-lt"/>
              </a:rPr>
              <a:t>Merdol</a:t>
            </a:r>
            <a:r>
              <a:rPr lang="tr-TR" sz="1400" dirty="0">
                <a:latin typeface="+mj-lt"/>
              </a:rPr>
              <a:t> Kutluay T. </a:t>
            </a:r>
            <a:r>
              <a:rPr lang="tr-TR" sz="1400" dirty="0" err="1">
                <a:latin typeface="+mj-lt"/>
              </a:rPr>
              <a:t>Obezitede</a:t>
            </a:r>
            <a:r>
              <a:rPr lang="tr-TR" sz="1400" dirty="0">
                <a:latin typeface="+mj-lt"/>
              </a:rPr>
              <a:t> Diyet tedavisi ve Temel </a:t>
            </a:r>
            <a:r>
              <a:rPr lang="tr-TR" sz="1400" dirty="0" err="1">
                <a:latin typeface="+mj-lt"/>
              </a:rPr>
              <a:t>İlkeleri,Turkish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Journal</a:t>
            </a:r>
            <a:r>
              <a:rPr lang="tr-TR" sz="1400" dirty="0">
                <a:latin typeface="+mj-lt"/>
              </a:rPr>
              <a:t> of </a:t>
            </a:r>
            <a:r>
              <a:rPr lang="tr-TR" sz="1400" dirty="0" err="1">
                <a:latin typeface="+mj-lt"/>
              </a:rPr>
              <a:t>Endocrinology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and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Metabolism</a:t>
            </a:r>
            <a:r>
              <a:rPr lang="tr-TR" sz="1400" dirty="0">
                <a:latin typeface="+mj-lt"/>
              </a:rPr>
              <a:t>,(2003),(suppl.2):33-38</a:t>
            </a:r>
          </a:p>
          <a:p>
            <a:endParaRPr lang="tr-TR" sz="1400" dirty="0">
              <a:latin typeface="Gabriola" pitchFamily="82" charset="0"/>
            </a:endParaRPr>
          </a:p>
          <a:p>
            <a:endParaRPr lang="tr-TR" dirty="0">
              <a:solidFill>
                <a:srgbClr val="FF0000"/>
              </a:solidFill>
              <a:latin typeface="Gabriola" pitchFamily="82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802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1"/>
            <a:ext cx="8226425" cy="5472609"/>
          </a:xfrm>
        </p:spPr>
        <p:txBody>
          <a:bodyPr/>
          <a:lstStyle/>
          <a:p>
            <a:r>
              <a:rPr lang="tr-TR" sz="2800" b="1" i="1" dirty="0"/>
              <a:t> </a:t>
            </a:r>
            <a:r>
              <a:rPr lang="tr-TR" sz="2800" b="1" i="1" dirty="0" smtClean="0"/>
              <a:t>    Sonuç</a:t>
            </a:r>
          </a:p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i="1" dirty="0" smtClean="0">
                <a:latin typeface="+mj-lt"/>
              </a:rPr>
              <a:t>  </a:t>
            </a:r>
            <a:r>
              <a:rPr lang="tr-TR" sz="2400" i="1" dirty="0" err="1" smtClean="0">
                <a:latin typeface="+mj-lt"/>
              </a:rPr>
              <a:t>Obezitenin</a:t>
            </a:r>
            <a:r>
              <a:rPr lang="tr-TR" sz="2400" i="1" dirty="0" smtClean="0">
                <a:latin typeface="+mj-lt"/>
              </a:rPr>
              <a:t> </a:t>
            </a:r>
            <a:r>
              <a:rPr lang="tr-TR" sz="2400" i="1" dirty="0">
                <a:latin typeface="+mj-lt"/>
              </a:rPr>
              <a:t>tedavisinde biyolojik, psikolojik ve sosyokültürel etkenler birlikte ele alınmalıdır. Tedavi sürecinde beden ve ruh sağlığının birlikte incelenerek  değerlendirilmesi gerekmektedir</a:t>
            </a:r>
            <a:r>
              <a:rPr lang="tr-TR" sz="2800" i="1" dirty="0"/>
              <a:t>. </a:t>
            </a:r>
            <a:endParaRPr lang="tr-TR" sz="2800" i="1" dirty="0" smtClean="0"/>
          </a:p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i="1" dirty="0" smtClean="0"/>
              <a:t> Kilolu </a:t>
            </a:r>
            <a:r>
              <a:rPr lang="tr-TR" sz="2400" i="1" dirty="0"/>
              <a:t>ve </a:t>
            </a:r>
            <a:r>
              <a:rPr lang="tr-TR" sz="2400" i="1" dirty="0" err="1"/>
              <a:t>obez</a:t>
            </a:r>
            <a:r>
              <a:rPr lang="tr-TR" sz="2400" i="1" dirty="0"/>
              <a:t> bireylerin aşırı yemek yeme sürecine hangi sebeplerle girdikleri, bunda özellikle psikolojik faktörlerin önemlilik derecesinin irdelenerek araştırılması gerekmektedir. </a:t>
            </a:r>
            <a:endParaRPr lang="tr-TR" sz="2400" i="1" dirty="0" smtClean="0"/>
          </a:p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dirty="0" smtClean="0"/>
              <a:t> </a:t>
            </a:r>
            <a:r>
              <a:rPr lang="tr-TR" sz="2400" dirty="0" err="1" smtClean="0"/>
              <a:t>Obeziteyle</a:t>
            </a:r>
            <a:r>
              <a:rPr lang="tr-TR" sz="2400" dirty="0" smtClean="0"/>
              <a:t> mücadelede </a:t>
            </a:r>
            <a:r>
              <a:rPr lang="tr-TR" sz="2400" dirty="0"/>
              <a:t>davranış becerileri geliştirilmeli, uyumsal davranışlar kazandırılmalı ve bu yönde hem ruhsal yönden hem de beslenme yönünden tatmin edici eğitimler verilmelidir.</a:t>
            </a:r>
          </a:p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endParaRPr lang="tr-TR" sz="2400" b="1" i="1" dirty="0"/>
          </a:p>
        </p:txBody>
      </p:sp>
    </p:spTree>
    <p:extLst>
      <p:ext uri="{BB962C8B-B14F-4D97-AF65-F5344CB8AC3E}">
        <p14:creationId xmlns:p14="http://schemas.microsoft.com/office/powerpoint/2010/main" val="43241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908720"/>
            <a:ext cx="8576121" cy="594928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dirty="0" smtClean="0">
                <a:latin typeface="+mj-lt"/>
              </a:rPr>
              <a:t>     </a:t>
            </a:r>
            <a:r>
              <a:rPr lang="tr-TR" i="1" dirty="0" smtClean="0">
                <a:latin typeface="+mj-lt"/>
              </a:rPr>
              <a:t> </a:t>
            </a:r>
            <a:r>
              <a:rPr lang="tr-TR" sz="2400" i="1" dirty="0">
                <a:latin typeface="+mj-lt"/>
                <a:cs typeface="Vani" pitchFamily="34" charset="0"/>
              </a:rPr>
              <a:t>Şayet BKİ(Beden Kitle İndeksi)’</a:t>
            </a:r>
            <a:r>
              <a:rPr lang="tr-TR" sz="2400" i="1" dirty="0" err="1">
                <a:latin typeface="+mj-lt"/>
                <a:cs typeface="Vani" pitchFamily="34" charset="0"/>
              </a:rPr>
              <a:t>niz</a:t>
            </a:r>
            <a:r>
              <a:rPr lang="tr-TR" sz="2400" i="1" dirty="0">
                <a:latin typeface="+mj-lt"/>
                <a:cs typeface="Vani" pitchFamily="34" charset="0"/>
              </a:rPr>
              <a:t> çok büyükse önemli ölçüde pek çok sağlık sorunlarıyla karşı karşıyasınız demektir. Bunlar; kalp hastalıkları, inme, yüksek tansiyon, Tip 2 </a:t>
            </a:r>
            <a:r>
              <a:rPr lang="tr-TR" sz="2400" i="1" dirty="0" err="1">
                <a:latin typeface="+mj-lt"/>
                <a:cs typeface="Vani" pitchFamily="34" charset="0"/>
              </a:rPr>
              <a:t>diabet,safra</a:t>
            </a:r>
            <a:r>
              <a:rPr lang="tr-TR" sz="2400" i="1" dirty="0">
                <a:latin typeface="+mj-lt"/>
                <a:cs typeface="Vani" pitchFamily="34" charset="0"/>
              </a:rPr>
              <a:t> kesesi hastalığı, kronik yorgunluk, </a:t>
            </a:r>
            <a:r>
              <a:rPr lang="tr-TR" sz="2400" i="1" dirty="0" err="1" smtClean="0">
                <a:latin typeface="+mj-lt"/>
                <a:cs typeface="Vani" pitchFamily="34" charset="0"/>
              </a:rPr>
              <a:t>astım,uyku</a:t>
            </a:r>
            <a:r>
              <a:rPr lang="tr-TR" sz="2400" i="1" dirty="0" smtClean="0">
                <a:latin typeface="+mj-lt"/>
                <a:cs typeface="Vani" pitchFamily="34" charset="0"/>
              </a:rPr>
              <a:t> </a:t>
            </a:r>
            <a:r>
              <a:rPr lang="tr-TR" sz="2400" i="1" dirty="0" err="1" smtClean="0">
                <a:latin typeface="+mj-lt"/>
                <a:cs typeface="Vani" pitchFamily="34" charset="0"/>
              </a:rPr>
              <a:t>apnesi</a:t>
            </a:r>
            <a:r>
              <a:rPr lang="tr-TR" sz="2400" i="1" dirty="0" smtClean="0">
                <a:latin typeface="+mj-lt"/>
                <a:cs typeface="Vani" pitchFamily="34" charset="0"/>
              </a:rPr>
              <a:t> gibi hastalıklardır(9</a:t>
            </a:r>
            <a:r>
              <a:rPr lang="tr-TR" sz="2400" i="1" dirty="0">
                <a:latin typeface="+mj-lt"/>
                <a:cs typeface="Vani" pitchFamily="34" charset="0"/>
              </a:rPr>
              <a:t>).  </a:t>
            </a:r>
            <a:endParaRPr lang="tr-TR" sz="2400" i="1" dirty="0" smtClean="0">
              <a:latin typeface="+mj-lt"/>
              <a:cs typeface="Vani" pitchFamily="34" charset="0"/>
            </a:endParaRPr>
          </a:p>
          <a:p>
            <a:pPr marL="457200" indent="-457200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i="1" dirty="0" smtClean="0">
                <a:latin typeface="+mj-lt"/>
                <a:cs typeface="Vani" pitchFamily="34" charset="0"/>
              </a:rPr>
              <a:t>       Dünya </a:t>
            </a:r>
            <a:r>
              <a:rPr lang="tr-TR" sz="2400" i="1" dirty="0">
                <a:latin typeface="+mj-lt"/>
                <a:cs typeface="Vani" pitchFamily="34" charset="0"/>
              </a:rPr>
              <a:t>Sağlık Örgütü (WHO) tarafından en riskli 10 hastalıktan biri olarak kabul edilen </a:t>
            </a:r>
            <a:r>
              <a:rPr lang="tr-TR" sz="2400" i="1" dirty="0" err="1">
                <a:latin typeface="+mj-lt"/>
                <a:cs typeface="Vani" pitchFamily="34" charset="0"/>
              </a:rPr>
              <a:t>obezitenin</a:t>
            </a:r>
            <a:r>
              <a:rPr lang="tr-TR" sz="2400" i="1" dirty="0">
                <a:latin typeface="+mj-lt"/>
                <a:cs typeface="Vani" pitchFamily="34" charset="0"/>
              </a:rPr>
              <a:t> yine aynı örgüt tarafından yürütülen son araştırmalarda kanserle yakın ilgisi olduğu da belirlenmiştir(10</a:t>
            </a:r>
            <a:r>
              <a:rPr lang="tr-TR" sz="2400" i="1" dirty="0" smtClean="0">
                <a:latin typeface="+mj-lt"/>
                <a:cs typeface="Vani" pitchFamily="34" charset="0"/>
              </a:rPr>
              <a:t>).</a:t>
            </a:r>
          </a:p>
          <a:p>
            <a:endParaRPr lang="tr-TR" sz="2400" dirty="0" smtClean="0">
              <a:latin typeface="Georgia" pitchFamily="18" charset="0"/>
              <a:cs typeface="Vani" pitchFamily="34" charset="0"/>
            </a:endParaRPr>
          </a:p>
          <a:p>
            <a:pPr marL="252000" indent="-25200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</a:pPr>
            <a:endParaRPr lang="tr-TR" sz="1400" dirty="0">
              <a:latin typeface="Gabriola" pitchFamily="82" charset="0"/>
            </a:endParaRPr>
          </a:p>
          <a:p>
            <a:pPr marL="252000" indent="-25200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</a:pPr>
            <a:endParaRPr lang="tr-TR" sz="1400" dirty="0" smtClean="0">
              <a:latin typeface="Gabriola" pitchFamily="82" charset="0"/>
            </a:endParaRPr>
          </a:p>
          <a:p>
            <a:pPr marL="252000" indent="-25200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</a:pPr>
            <a:endParaRPr lang="tr-TR" sz="1400" dirty="0">
              <a:latin typeface="Gabriola" pitchFamily="82" charset="0"/>
            </a:endParaRPr>
          </a:p>
          <a:p>
            <a:pPr marL="252000" indent="-25200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</a:pPr>
            <a:endParaRPr lang="tr-TR" sz="1400" dirty="0" smtClean="0">
              <a:latin typeface="Gabriola" pitchFamily="82" charset="0"/>
            </a:endParaRPr>
          </a:p>
          <a:p>
            <a:pPr marL="252000" indent="-25200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sz="1400" dirty="0" smtClean="0">
                <a:latin typeface="+mj-lt"/>
              </a:rPr>
              <a:t>9</a:t>
            </a:r>
            <a:r>
              <a:rPr lang="tr-TR" sz="1400" dirty="0">
                <a:latin typeface="+mj-lt"/>
              </a:rPr>
              <a:t>.</a:t>
            </a:r>
            <a:r>
              <a:rPr lang="tr-TR" sz="1400" b="1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The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American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Psychological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Association:Mind</a:t>
            </a:r>
            <a:r>
              <a:rPr lang="tr-TR" sz="1400" dirty="0">
                <a:latin typeface="+mj-lt"/>
              </a:rPr>
              <a:t>/body Health:Obesity:2011</a:t>
            </a:r>
          </a:p>
          <a:p>
            <a:pPr marL="252000" indent="-25200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sz="1400" dirty="0">
                <a:latin typeface="+mj-lt"/>
              </a:rPr>
              <a:t>10.</a:t>
            </a:r>
            <a:r>
              <a:rPr lang="tr-TR" sz="1400" b="1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Altunkaynak</a:t>
            </a:r>
            <a:r>
              <a:rPr lang="tr-TR" sz="1400" dirty="0">
                <a:latin typeface="+mj-lt"/>
              </a:rPr>
              <a:t>  Z, Özbek E ,</a:t>
            </a:r>
            <a:r>
              <a:rPr lang="tr-TR" sz="1400" dirty="0" err="1">
                <a:latin typeface="+mj-lt"/>
              </a:rPr>
              <a:t>Obezite</a:t>
            </a:r>
            <a:r>
              <a:rPr lang="tr-TR" sz="1400" dirty="0">
                <a:latin typeface="+mj-lt"/>
              </a:rPr>
              <a:t> Nedenleri ve Tedavi </a:t>
            </a:r>
            <a:r>
              <a:rPr lang="tr-TR" sz="1400" dirty="0" err="1" smtClean="0">
                <a:latin typeface="+mj-lt"/>
              </a:rPr>
              <a:t>Seçenekleri,Van</a:t>
            </a:r>
            <a:r>
              <a:rPr lang="tr-TR" sz="1400" dirty="0">
                <a:latin typeface="+mj-lt"/>
              </a:rPr>
              <a:t> </a:t>
            </a:r>
            <a:endParaRPr lang="tr-TR" sz="1400" dirty="0" smtClean="0">
              <a:latin typeface="+mj-lt"/>
            </a:endParaRPr>
          </a:p>
          <a:p>
            <a:pPr marL="252000" indent="-25200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sz="1400" dirty="0" smtClean="0">
                <a:latin typeface="+mj-lt"/>
              </a:rPr>
              <a:t>Tıp </a:t>
            </a:r>
            <a:r>
              <a:rPr lang="tr-TR" sz="1400" dirty="0">
                <a:latin typeface="+mj-lt"/>
              </a:rPr>
              <a:t>Dergisi; 2006:13(4):138-142</a:t>
            </a:r>
          </a:p>
          <a:p>
            <a:endParaRPr lang="tr-TR" dirty="0" smtClean="0">
              <a:latin typeface="Gabriola" pitchFamily="82" charset="0"/>
            </a:endParaRPr>
          </a:p>
          <a:p>
            <a:endParaRPr lang="tr-TR" dirty="0">
              <a:latin typeface="Gabriola" pitchFamily="82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7" y="4221088"/>
            <a:ext cx="3059833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76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67544" y="1268760"/>
            <a:ext cx="8676456" cy="5472608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i="1" dirty="0" smtClean="0">
                <a:latin typeface="+mj-lt"/>
              </a:rPr>
              <a:t>        </a:t>
            </a:r>
            <a:r>
              <a:rPr lang="tr-TR" sz="2400" i="1" dirty="0" err="1" smtClean="0">
                <a:latin typeface="+mj-lt"/>
              </a:rPr>
              <a:t>Obezitenin</a:t>
            </a:r>
            <a:r>
              <a:rPr lang="tr-TR" sz="2400" i="1" dirty="0" smtClean="0">
                <a:latin typeface="+mj-lt"/>
              </a:rPr>
              <a:t> gelişiminde </a:t>
            </a:r>
            <a:r>
              <a:rPr lang="tr-TR" sz="2400" i="1" dirty="0">
                <a:latin typeface="+mj-lt"/>
              </a:rPr>
              <a:t>genetik, çevresel, sosyal, kültürel, fizyolojik, psikolojik ve davranışsal </a:t>
            </a:r>
            <a:r>
              <a:rPr lang="tr-TR" sz="2400" i="1" dirty="0" smtClean="0">
                <a:latin typeface="+mj-lt"/>
              </a:rPr>
              <a:t>faktörlerin </a:t>
            </a:r>
            <a:r>
              <a:rPr lang="tr-TR" sz="2400" i="1" dirty="0">
                <a:latin typeface="+mj-lt"/>
              </a:rPr>
              <a:t>de etkili olduğu </a:t>
            </a:r>
            <a:r>
              <a:rPr lang="tr-TR" sz="2400" i="1" dirty="0" smtClean="0">
                <a:latin typeface="+mj-lt"/>
              </a:rPr>
              <a:t>düşünülmektedir.</a:t>
            </a:r>
          </a:p>
          <a:p>
            <a:pPr marL="457200" indent="-457200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i="1" dirty="0" smtClean="0">
                <a:latin typeface="+mj-lt"/>
              </a:rPr>
              <a:t>        Sanayileşmiş </a:t>
            </a:r>
            <a:r>
              <a:rPr lang="tr-TR" sz="2400" i="1" dirty="0">
                <a:latin typeface="+mj-lt"/>
              </a:rPr>
              <a:t>ülkelerde daha yaygın olmakla birlikte, daha çok gelir seviyesi düşük kesimlerde görülür. Gelişmekte olan ülkelerde ise orta ve yüksek gelir düzeyli bölgelerde daha sık </a:t>
            </a:r>
            <a:r>
              <a:rPr lang="tr-TR" sz="2400" i="1" dirty="0" smtClean="0">
                <a:latin typeface="+mj-lt"/>
              </a:rPr>
              <a:t>rastlanmaktadır(11).</a:t>
            </a:r>
          </a:p>
          <a:p>
            <a:endParaRPr lang="tr-TR" sz="2800" dirty="0">
              <a:latin typeface="Gabriola" pitchFamily="82" charset="0"/>
            </a:endParaRPr>
          </a:p>
          <a:p>
            <a:r>
              <a:rPr lang="tr-TR" sz="1400" dirty="0">
                <a:latin typeface="Gabriola" pitchFamily="82" charset="0"/>
              </a:rPr>
              <a:t> </a:t>
            </a:r>
            <a:r>
              <a:rPr lang="tr-TR" sz="1400" dirty="0" smtClean="0">
                <a:latin typeface="Gabriola" pitchFamily="82" charset="0"/>
              </a:rPr>
              <a:t>    </a:t>
            </a:r>
          </a:p>
          <a:p>
            <a:r>
              <a:rPr lang="tr-TR" sz="1400" dirty="0">
                <a:latin typeface="Gabriola" pitchFamily="82" charset="0"/>
              </a:rPr>
              <a:t> </a:t>
            </a:r>
            <a:r>
              <a:rPr lang="tr-TR" sz="1400" dirty="0" smtClean="0">
                <a:latin typeface="Gabriola" pitchFamily="82" charset="0"/>
              </a:rPr>
              <a:t>    </a:t>
            </a:r>
          </a:p>
          <a:p>
            <a:endParaRPr lang="tr-TR" sz="1400" dirty="0">
              <a:latin typeface="Gabriola" pitchFamily="82" charset="0"/>
            </a:endParaRPr>
          </a:p>
          <a:p>
            <a:pPr>
              <a:spcAft>
                <a:spcPts val="600"/>
              </a:spcAft>
            </a:pPr>
            <a:r>
              <a:rPr lang="tr-TR" sz="1400" dirty="0" smtClean="0">
                <a:latin typeface="Gabriola" pitchFamily="82" charset="0"/>
              </a:rPr>
              <a:t> </a:t>
            </a:r>
            <a:r>
              <a:rPr lang="tr-TR" sz="1400" dirty="0" smtClean="0">
                <a:latin typeface="+mj-lt"/>
              </a:rPr>
              <a:t>11.Çivitçi </a:t>
            </a:r>
            <a:r>
              <a:rPr lang="tr-TR" sz="1400" dirty="0" err="1">
                <a:latin typeface="+mj-lt"/>
              </a:rPr>
              <a:t>Ş,Harmankaya</a:t>
            </a:r>
            <a:r>
              <a:rPr lang="tr-TR" sz="1400" dirty="0">
                <a:latin typeface="+mj-lt"/>
              </a:rPr>
              <a:t> H, 6-16 yaş arası </a:t>
            </a:r>
            <a:r>
              <a:rPr lang="tr-TR" sz="1400" dirty="0" err="1">
                <a:latin typeface="+mj-lt"/>
              </a:rPr>
              <a:t>obez</a:t>
            </a:r>
            <a:r>
              <a:rPr lang="tr-TR" sz="1400" dirty="0">
                <a:latin typeface="+mj-lt"/>
              </a:rPr>
              <a:t> çocukların ve </a:t>
            </a:r>
            <a:endParaRPr lang="tr-TR" sz="1400" dirty="0" smtClean="0"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tr-TR" sz="1400" dirty="0" smtClean="0">
                <a:latin typeface="+mj-lt"/>
              </a:rPr>
              <a:t>ergenlerin </a:t>
            </a:r>
            <a:r>
              <a:rPr lang="tr-TR" sz="1400" dirty="0">
                <a:latin typeface="+mj-lt"/>
              </a:rPr>
              <a:t>giysilerde tercih </a:t>
            </a:r>
            <a:r>
              <a:rPr lang="tr-TR" sz="1400" dirty="0" smtClean="0">
                <a:latin typeface="+mj-lt"/>
              </a:rPr>
              <a:t>ettiği özellikler</a:t>
            </a:r>
            <a:r>
              <a:rPr lang="tr-TR" sz="1400" dirty="0">
                <a:latin typeface="+mj-lt"/>
              </a:rPr>
              <a:t>. Mayıs 2012</a:t>
            </a:r>
          </a:p>
          <a:p>
            <a:endParaRPr lang="tr-TR" dirty="0">
              <a:latin typeface="Gabriola" pitchFamily="82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6706" y="4293096"/>
            <a:ext cx="3205139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55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7"/>
            <a:ext cx="8226425" cy="5688633"/>
          </a:xfrm>
        </p:spPr>
        <p:txBody>
          <a:bodyPr/>
          <a:lstStyle/>
          <a:p>
            <a:pPr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dirty="0" smtClean="0">
                <a:latin typeface="Gabriola" pitchFamily="82" charset="0"/>
              </a:rPr>
              <a:t>        </a:t>
            </a:r>
            <a:r>
              <a:rPr lang="tr-TR" sz="2400" i="1" dirty="0" smtClean="0">
                <a:latin typeface="+mj-lt"/>
              </a:rPr>
              <a:t>Özellikle </a:t>
            </a:r>
            <a:r>
              <a:rPr lang="tr-TR" sz="2400" i="1" dirty="0">
                <a:latin typeface="+mj-lt"/>
              </a:rPr>
              <a:t>son yıllarda çocuklarda görülen aşırı kilo ve </a:t>
            </a:r>
            <a:r>
              <a:rPr lang="tr-TR" sz="2400" i="1" dirty="0" err="1">
                <a:latin typeface="+mj-lt"/>
              </a:rPr>
              <a:t>obezite</a:t>
            </a:r>
            <a:r>
              <a:rPr lang="tr-TR" sz="2400" i="1" dirty="0">
                <a:latin typeface="+mj-lt"/>
              </a:rPr>
              <a:t> toplumların gelecek açısından sağlıksız nesillere sahip olmasına neden olacaktır. Yapılan araştırmalar yetişkin </a:t>
            </a:r>
            <a:r>
              <a:rPr lang="tr-TR" sz="2400" i="1" dirty="0" err="1">
                <a:latin typeface="+mj-lt"/>
              </a:rPr>
              <a:t>obezlerde</a:t>
            </a:r>
            <a:r>
              <a:rPr lang="tr-TR" sz="2400" i="1" dirty="0">
                <a:latin typeface="+mj-lt"/>
              </a:rPr>
              <a:t> şişmanlığın 1/3 oranında çocukluk veya </a:t>
            </a:r>
            <a:r>
              <a:rPr lang="tr-TR" sz="2400" i="1" dirty="0" err="1">
                <a:latin typeface="+mj-lt"/>
              </a:rPr>
              <a:t>adölasan</a:t>
            </a:r>
            <a:r>
              <a:rPr lang="tr-TR" sz="2400" i="1" dirty="0">
                <a:latin typeface="+mj-lt"/>
              </a:rPr>
              <a:t> dönemde başladığını </a:t>
            </a:r>
            <a:r>
              <a:rPr lang="tr-TR" sz="2400" i="1" dirty="0" smtClean="0">
                <a:latin typeface="+mj-lt"/>
              </a:rPr>
              <a:t>ortaya çıkarmıştır(11).</a:t>
            </a:r>
          </a:p>
          <a:p>
            <a:endParaRPr lang="tr-TR" b="1" dirty="0">
              <a:latin typeface="Gabriola" pitchFamily="82" charset="0"/>
            </a:endParaRPr>
          </a:p>
          <a:p>
            <a:endParaRPr lang="tr-TR" b="1" dirty="0" smtClean="0">
              <a:latin typeface="Gabriola" pitchFamily="82" charset="0"/>
            </a:endParaRPr>
          </a:p>
          <a:p>
            <a:endParaRPr lang="tr-TR" b="1" dirty="0">
              <a:latin typeface="Gabriola" pitchFamily="82" charset="0"/>
            </a:endParaRPr>
          </a:p>
          <a:p>
            <a:endParaRPr lang="tr-TR" b="1" dirty="0" smtClean="0">
              <a:latin typeface="Gabriola" pitchFamily="82" charset="0"/>
            </a:endParaRPr>
          </a:p>
          <a:p>
            <a:r>
              <a:rPr lang="tr-TR" sz="1400" dirty="0" smtClean="0">
                <a:latin typeface="Gabriola" pitchFamily="82" charset="0"/>
              </a:rPr>
              <a:t>	</a:t>
            </a:r>
          </a:p>
          <a:p>
            <a:r>
              <a:rPr lang="tr-TR" sz="1400" dirty="0">
                <a:latin typeface="Gabriola" pitchFamily="82" charset="0"/>
              </a:rPr>
              <a:t>	</a:t>
            </a:r>
            <a:r>
              <a:rPr lang="tr-TR" sz="1400" dirty="0" smtClean="0">
                <a:latin typeface="+mj-lt"/>
              </a:rPr>
              <a:t>11.Çivitçi </a:t>
            </a:r>
            <a:r>
              <a:rPr lang="tr-TR" sz="1400" dirty="0" err="1">
                <a:latin typeface="+mj-lt"/>
              </a:rPr>
              <a:t>Ş,Harmankaya</a:t>
            </a:r>
            <a:r>
              <a:rPr lang="tr-TR" sz="1400" dirty="0">
                <a:latin typeface="+mj-lt"/>
              </a:rPr>
              <a:t> H, 6-16 yaş arası </a:t>
            </a:r>
            <a:r>
              <a:rPr lang="tr-TR" sz="1400" dirty="0" err="1">
                <a:latin typeface="+mj-lt"/>
              </a:rPr>
              <a:t>obez</a:t>
            </a:r>
            <a:r>
              <a:rPr lang="tr-TR" sz="1400" dirty="0">
                <a:latin typeface="+mj-lt"/>
              </a:rPr>
              <a:t> çocukların ve ergenlerin giysilerde tercih ettiği özellikler. Mayıs </a:t>
            </a:r>
            <a:r>
              <a:rPr lang="tr-TR" sz="1400" dirty="0" smtClean="0">
                <a:latin typeface="+mj-lt"/>
              </a:rPr>
              <a:t>2012</a:t>
            </a:r>
            <a:endParaRPr lang="tr-TR" sz="1400" dirty="0">
              <a:latin typeface="+mj-lt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068960"/>
            <a:ext cx="4932548" cy="2367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97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4963"/>
            <a:ext cx="8226425" cy="1175965"/>
          </a:xfrm>
        </p:spPr>
        <p:txBody>
          <a:bodyPr/>
          <a:lstStyle/>
          <a:p>
            <a:r>
              <a:rPr lang="tr-TR" b="1" i="1" dirty="0" smtClean="0">
                <a:latin typeface="+mj-lt"/>
              </a:rPr>
              <a:t>OBEZİTEYE NEDEN OLAN FAKTÖRLER NELERDİR?</a:t>
            </a:r>
          </a:p>
          <a:p>
            <a:r>
              <a:rPr lang="tr-TR" b="1" i="1" dirty="0" smtClean="0">
                <a:latin typeface="+mj-lt"/>
              </a:rPr>
              <a:t>1.Genetik faktörler</a:t>
            </a:r>
          </a:p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i="1" dirty="0" smtClean="0">
                <a:latin typeface="+mj-lt"/>
              </a:rPr>
              <a:t>Genetik </a:t>
            </a:r>
            <a:r>
              <a:rPr lang="tr-TR" sz="2400" i="1" dirty="0">
                <a:latin typeface="+mj-lt"/>
              </a:rPr>
              <a:t>faktörlerin insan yağ vücut kitlesinde önemli bir belirleyici olduğu görülmektedir. İkna edici çalışmalar kalıtımın yağ kitlesi üzerinde etkili olduğunu </a:t>
            </a:r>
            <a:r>
              <a:rPr lang="tr-TR" sz="2400" i="1" dirty="0" smtClean="0">
                <a:latin typeface="+mj-lt"/>
              </a:rPr>
              <a:t>saptanmıştır.</a:t>
            </a:r>
          </a:p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i="1" dirty="0" err="1" smtClean="0">
                <a:latin typeface="+mj-lt"/>
              </a:rPr>
              <a:t>Obezitenin</a:t>
            </a:r>
            <a:r>
              <a:rPr lang="tr-TR" sz="2400" i="1" dirty="0" smtClean="0">
                <a:latin typeface="+mj-lt"/>
              </a:rPr>
              <a:t> </a:t>
            </a:r>
            <a:r>
              <a:rPr lang="tr-TR" sz="2400" i="1" dirty="0">
                <a:latin typeface="+mj-lt"/>
              </a:rPr>
              <a:t>genetik yönü </a:t>
            </a:r>
            <a:r>
              <a:rPr lang="tr-TR" sz="2400" i="1" dirty="0" smtClean="0">
                <a:latin typeface="+mj-lt"/>
              </a:rPr>
              <a:t>ile ilgili çalışan araştırmacılar şişmanlama eğilimine neden olan (OB) genini tanımlamışlardır(10).</a:t>
            </a:r>
          </a:p>
          <a:p>
            <a:r>
              <a:rPr lang="tr-TR" sz="1400" dirty="0" smtClean="0">
                <a:latin typeface="+mj-lt"/>
              </a:rPr>
              <a:t>10</a:t>
            </a:r>
            <a:r>
              <a:rPr lang="tr-TR" sz="1400" dirty="0">
                <a:latin typeface="+mj-lt"/>
              </a:rPr>
              <a:t>.</a:t>
            </a:r>
            <a:r>
              <a:rPr lang="tr-TR" sz="1400" b="1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Altunkaynak</a:t>
            </a:r>
            <a:r>
              <a:rPr lang="tr-TR" sz="1400" dirty="0">
                <a:latin typeface="+mj-lt"/>
              </a:rPr>
              <a:t>  Z, Özbek E ,</a:t>
            </a:r>
            <a:r>
              <a:rPr lang="tr-TR" sz="1400" dirty="0" err="1">
                <a:latin typeface="+mj-lt"/>
              </a:rPr>
              <a:t>Obezite</a:t>
            </a:r>
            <a:r>
              <a:rPr lang="tr-TR" sz="1400" dirty="0">
                <a:latin typeface="+mj-lt"/>
              </a:rPr>
              <a:t> Nedenleri ve Tedavi </a:t>
            </a:r>
            <a:r>
              <a:rPr lang="tr-TR" sz="1400" dirty="0" err="1">
                <a:latin typeface="+mj-lt"/>
              </a:rPr>
              <a:t>Seçenekleri,Van</a:t>
            </a:r>
            <a:r>
              <a:rPr lang="tr-TR" sz="1400" dirty="0">
                <a:latin typeface="+mj-lt"/>
              </a:rPr>
              <a:t> Tıp Dergisi; </a:t>
            </a:r>
            <a:endParaRPr lang="tr-TR" sz="1400" dirty="0" smtClean="0">
              <a:latin typeface="+mj-lt"/>
            </a:endParaRPr>
          </a:p>
          <a:p>
            <a:r>
              <a:rPr lang="tr-TR" sz="1400" dirty="0">
                <a:latin typeface="+mj-lt"/>
              </a:rPr>
              <a:t> </a:t>
            </a:r>
            <a:r>
              <a:rPr lang="tr-TR" sz="1400" dirty="0" smtClean="0">
                <a:latin typeface="+mj-lt"/>
              </a:rPr>
              <a:t>2006:13(4</a:t>
            </a:r>
            <a:r>
              <a:rPr lang="tr-TR" sz="1400" dirty="0">
                <a:latin typeface="+mj-lt"/>
              </a:rPr>
              <a:t>):</a:t>
            </a:r>
            <a:r>
              <a:rPr lang="tr-TR" sz="1400" dirty="0" smtClean="0">
                <a:latin typeface="+mj-lt"/>
              </a:rPr>
              <a:t>138 142</a:t>
            </a:r>
            <a:endParaRPr lang="tr-TR" sz="1400" dirty="0">
              <a:latin typeface="+mj-lt"/>
            </a:endParaRPr>
          </a:p>
          <a:p>
            <a:endParaRPr lang="tr-TR" dirty="0" smtClean="0">
              <a:latin typeface="Gabriola" pitchFamily="82" charset="0"/>
            </a:endParaRPr>
          </a:p>
          <a:p>
            <a:endParaRPr lang="tr-TR" dirty="0" smtClean="0">
              <a:latin typeface="Gabriola" pitchFamily="82" charset="0"/>
            </a:endParaRPr>
          </a:p>
          <a:p>
            <a:endParaRPr lang="tr-TR" b="1" dirty="0" smtClean="0">
              <a:latin typeface="Gabriola" pitchFamily="82" charset="0"/>
            </a:endParaRPr>
          </a:p>
          <a:p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162" y="908720"/>
            <a:ext cx="1841838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69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804055"/>
            <a:ext cx="8633048" cy="6021288"/>
          </a:xfrm>
        </p:spPr>
        <p:txBody>
          <a:bodyPr/>
          <a:lstStyle/>
          <a:p>
            <a:r>
              <a:rPr lang="tr-TR" sz="2400" b="1" i="1" dirty="0" smtClean="0">
                <a:latin typeface="+mj-lt"/>
              </a:rPr>
              <a:t>2.Demografik sebepler</a:t>
            </a:r>
          </a:p>
          <a:p>
            <a:r>
              <a:rPr lang="tr-TR" sz="2400" dirty="0" smtClean="0">
                <a:latin typeface="+mj-lt"/>
              </a:rPr>
              <a:t>    Bunlar da yaş ve cinsiyet olarak toplanmaktadır.</a:t>
            </a:r>
          </a:p>
          <a:p>
            <a:pPr marL="457200" indent="-45720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dirty="0" smtClean="0">
                <a:latin typeface="+mj-lt"/>
              </a:rPr>
              <a:t>     </a:t>
            </a:r>
            <a:r>
              <a:rPr lang="tr-TR" sz="2400" b="1" dirty="0" err="1" smtClean="0">
                <a:latin typeface="+mj-lt"/>
              </a:rPr>
              <a:t>Obezite</a:t>
            </a:r>
            <a:r>
              <a:rPr lang="tr-TR" sz="2400" b="1" dirty="0" smtClean="0">
                <a:latin typeface="+mj-lt"/>
              </a:rPr>
              <a:t> </a:t>
            </a:r>
            <a:r>
              <a:rPr lang="tr-TR" sz="2400" b="1" dirty="0">
                <a:latin typeface="+mj-lt"/>
              </a:rPr>
              <a:t>her yaşta görülmektedir</a:t>
            </a:r>
            <a:r>
              <a:rPr lang="tr-TR" sz="2400" dirty="0">
                <a:latin typeface="+mj-lt"/>
              </a:rPr>
              <a:t>. Kadın ve </a:t>
            </a:r>
            <a:r>
              <a:rPr lang="tr-TR" sz="2400" dirty="0" smtClean="0">
                <a:latin typeface="+mj-lt"/>
              </a:rPr>
              <a:t>erkeklerde en azından </a:t>
            </a:r>
            <a:r>
              <a:rPr lang="tr-TR" sz="2400" dirty="0">
                <a:latin typeface="+mj-lt"/>
              </a:rPr>
              <a:t>50-60 yaşlarına kadar, yaşa bağlı artış </a:t>
            </a:r>
            <a:r>
              <a:rPr lang="tr-TR" sz="2400" dirty="0" smtClean="0">
                <a:latin typeface="+mj-lt"/>
              </a:rPr>
              <a:t>göstermektedir.</a:t>
            </a:r>
            <a:r>
              <a:rPr lang="tr-TR" sz="2400" dirty="0">
                <a:latin typeface="+mj-lt"/>
              </a:rPr>
              <a:t> </a:t>
            </a:r>
            <a:endParaRPr lang="tr-TR" sz="2400" dirty="0" smtClean="0">
              <a:latin typeface="+mj-lt"/>
            </a:endParaRPr>
          </a:p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dirty="0">
                <a:latin typeface="+mj-lt"/>
              </a:rPr>
              <a:t>	</a:t>
            </a:r>
            <a:r>
              <a:rPr lang="tr-TR" sz="2400" dirty="0" smtClean="0">
                <a:latin typeface="+mj-lt"/>
              </a:rPr>
              <a:t>   Böylece </a:t>
            </a:r>
            <a:r>
              <a:rPr lang="tr-TR" sz="2400" dirty="0">
                <a:latin typeface="+mj-lt"/>
              </a:rPr>
              <a:t>vücut ağırlığının artması ile yaş arasında pozitif </a:t>
            </a:r>
            <a:r>
              <a:rPr lang="tr-TR" sz="2400" dirty="0" smtClean="0">
                <a:latin typeface="+mj-lt"/>
              </a:rPr>
              <a:t>bir ilişki vardır. Yaş </a:t>
            </a:r>
            <a:r>
              <a:rPr lang="tr-TR" sz="2400" dirty="0">
                <a:latin typeface="+mj-lt"/>
              </a:rPr>
              <a:t>ilerledikçe, şişmanlığın sıklığı </a:t>
            </a:r>
            <a:r>
              <a:rPr lang="tr-TR" sz="2400" dirty="0" smtClean="0">
                <a:latin typeface="+mj-lt"/>
              </a:rPr>
              <a:t>artmaktadır. </a:t>
            </a:r>
          </a:p>
          <a:p>
            <a:pPr marL="457200" indent="-45720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dirty="0" smtClean="0">
                <a:latin typeface="+mj-lt"/>
              </a:rPr>
              <a:t>    </a:t>
            </a:r>
            <a:r>
              <a:rPr lang="tr-TR" sz="2400" b="1" dirty="0" smtClean="0">
                <a:latin typeface="+mj-lt"/>
              </a:rPr>
              <a:t>Cinsiyet faktörüne baktığımızda ise;</a:t>
            </a:r>
            <a:r>
              <a:rPr lang="tr-TR" sz="2400" b="1" dirty="0">
                <a:latin typeface="+mj-lt"/>
              </a:rPr>
              <a:t> </a:t>
            </a:r>
            <a:r>
              <a:rPr lang="tr-TR" sz="2400" dirty="0">
                <a:latin typeface="+mj-lt"/>
              </a:rPr>
              <a:t>Her vücut ağırlığı birimi </a:t>
            </a:r>
            <a:r>
              <a:rPr lang="tr-TR" sz="2400" dirty="0" smtClean="0">
                <a:latin typeface="+mj-lt"/>
              </a:rPr>
              <a:t>için de baktığımızda kadınların, </a:t>
            </a:r>
            <a:r>
              <a:rPr lang="tr-TR" sz="2400" dirty="0">
                <a:latin typeface="+mj-lt"/>
              </a:rPr>
              <a:t>erkeklerden daha fazla yağ </a:t>
            </a:r>
            <a:r>
              <a:rPr lang="tr-TR" sz="2400" dirty="0" smtClean="0">
                <a:latin typeface="+mj-lt"/>
              </a:rPr>
              <a:t>içerdiğini görmekteyiz(13).</a:t>
            </a:r>
          </a:p>
          <a:p>
            <a:endParaRPr lang="tr-TR" sz="1400" dirty="0" smtClean="0">
              <a:latin typeface="Gabriola" pitchFamily="82" charset="0"/>
            </a:endParaRPr>
          </a:p>
          <a:p>
            <a:r>
              <a:rPr lang="tr-TR" sz="1400" dirty="0" smtClean="0">
                <a:latin typeface="Gabriola" pitchFamily="82" charset="0"/>
              </a:rPr>
              <a:t>	</a:t>
            </a:r>
            <a:endParaRPr lang="tr-TR" sz="1000" dirty="0" smtClean="0">
              <a:latin typeface="Georgia" pitchFamily="18" charset="0"/>
            </a:endParaRPr>
          </a:p>
          <a:p>
            <a:r>
              <a:rPr lang="tr-TR" sz="1000" dirty="0" smtClean="0">
                <a:latin typeface="+mj-lt"/>
              </a:rPr>
              <a:t>(13). Parlak </a:t>
            </a:r>
            <a:r>
              <a:rPr lang="tr-TR" sz="1000" dirty="0" err="1">
                <a:latin typeface="+mj-lt"/>
              </a:rPr>
              <a:t>A,Çetinkaya</a:t>
            </a:r>
            <a:r>
              <a:rPr lang="tr-TR" sz="1000" dirty="0">
                <a:latin typeface="+mj-lt"/>
              </a:rPr>
              <a:t> Ş  Çocuklarda </a:t>
            </a:r>
            <a:r>
              <a:rPr lang="tr-TR" sz="1000" dirty="0" err="1">
                <a:latin typeface="+mj-lt"/>
              </a:rPr>
              <a:t>obezitenin</a:t>
            </a:r>
            <a:r>
              <a:rPr lang="tr-TR" sz="1000" dirty="0">
                <a:latin typeface="+mj-lt"/>
              </a:rPr>
              <a:t> oluşumunu etkileyen faktörler.(15-20 mayıs 2006).</a:t>
            </a:r>
          </a:p>
          <a:p>
            <a:endParaRPr lang="tr-TR" dirty="0">
              <a:latin typeface="Gabriola" pitchFamily="82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117592"/>
            <a:ext cx="2785672" cy="170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29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825759"/>
            <a:ext cx="8507288" cy="6021288"/>
          </a:xfrm>
        </p:spPr>
        <p:txBody>
          <a:bodyPr/>
          <a:lstStyle/>
          <a:p>
            <a:r>
              <a:rPr lang="tr-TR" b="1" i="1" dirty="0" smtClean="0">
                <a:latin typeface="+mj-lt"/>
              </a:rPr>
              <a:t>3.Beslenme Şekli ve Çevre Etkisi</a:t>
            </a:r>
          </a:p>
          <a:p>
            <a:pPr marL="306900">
              <a:lnSpc>
                <a:spcPct val="70000"/>
              </a:lnSpc>
              <a:spcAft>
                <a:spcPts val="600"/>
              </a:spcAft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i="1" dirty="0">
                <a:latin typeface="+mj-lt"/>
              </a:rPr>
              <a:t>        Anne karnında olduğu dönemden itibaren bebeğin beslenme şekli, yaşamın daha sonraki dönemlerindeki beslenme alışkanlığını etkilemektedir. Öğün sıklığı ve düzeni de vücut ağırlığını etkileyen önemli faktörlerdendir. </a:t>
            </a:r>
            <a:endParaRPr lang="tr-TR" sz="2400" i="1" dirty="0" smtClean="0">
              <a:latin typeface="+mj-lt"/>
            </a:endParaRPr>
          </a:p>
          <a:p>
            <a:pPr marL="421200" indent="-457200">
              <a:lnSpc>
                <a:spcPct val="70000"/>
              </a:lnSpc>
              <a:spcAft>
                <a:spcPts val="600"/>
              </a:spcAft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endParaRPr lang="tr-TR" sz="2800" dirty="0">
              <a:latin typeface="+mj-lt"/>
            </a:endParaRPr>
          </a:p>
          <a:p>
            <a:pPr marL="421200" indent="-457200">
              <a:lnSpc>
                <a:spcPct val="70000"/>
              </a:lnSpc>
              <a:spcAft>
                <a:spcPts val="600"/>
              </a:spcAft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800" dirty="0" smtClean="0">
                <a:latin typeface="+mj-lt"/>
              </a:rPr>
              <a:t>        </a:t>
            </a:r>
            <a:r>
              <a:rPr lang="tr-TR" sz="2400" dirty="0" smtClean="0">
                <a:latin typeface="+mj-lt"/>
              </a:rPr>
              <a:t>Bu </a:t>
            </a:r>
            <a:r>
              <a:rPr lang="tr-TR" sz="2400" dirty="0">
                <a:latin typeface="+mj-lt"/>
              </a:rPr>
              <a:t>günkü çevremiz, limitsiz olarak kolaylıkla elde edilebilen, oldukça ucuz çok lezzetli ve enerji yüklü gıdalarla doludur. Buna düşük fiziksel aktiviteli </a:t>
            </a:r>
            <a:r>
              <a:rPr lang="tr-TR" sz="2400" dirty="0" smtClean="0">
                <a:latin typeface="+mj-lt"/>
              </a:rPr>
              <a:t>yasam </a:t>
            </a:r>
            <a:r>
              <a:rPr lang="tr-TR" sz="2400" dirty="0" err="1" smtClean="0">
                <a:latin typeface="+mj-lt"/>
              </a:rPr>
              <a:t>stilide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>
                <a:latin typeface="+mj-lt"/>
              </a:rPr>
              <a:t>eklenmiştir. Bu çevresel koşullar, yüksek enerji </a:t>
            </a:r>
            <a:r>
              <a:rPr lang="tr-TR" sz="2400" dirty="0" smtClean="0">
                <a:latin typeface="+mj-lt"/>
              </a:rPr>
              <a:t>alınımını, </a:t>
            </a:r>
            <a:r>
              <a:rPr lang="tr-TR" sz="2400" dirty="0">
                <a:latin typeface="+mj-lt"/>
              </a:rPr>
              <a:t>ancak </a:t>
            </a:r>
            <a:r>
              <a:rPr lang="tr-TR" sz="2400" dirty="0" smtClean="0">
                <a:latin typeface="+mj-lt"/>
              </a:rPr>
              <a:t>düşük enerji </a:t>
            </a:r>
            <a:r>
              <a:rPr lang="tr-TR" sz="2400" dirty="0">
                <a:latin typeface="+mj-lt"/>
              </a:rPr>
              <a:t>kullanımını </a:t>
            </a:r>
            <a:r>
              <a:rPr lang="tr-TR" sz="2400" dirty="0" smtClean="0">
                <a:latin typeface="+mj-lt"/>
              </a:rPr>
              <a:t>uyarır.</a:t>
            </a:r>
            <a:r>
              <a:rPr lang="tr-TR" sz="2400" dirty="0">
                <a:latin typeface="+mj-lt"/>
              </a:rPr>
              <a:t> Bu şartlar altında </a:t>
            </a:r>
            <a:r>
              <a:rPr lang="tr-TR" sz="2400" dirty="0" err="1">
                <a:latin typeface="+mj-lt"/>
              </a:rPr>
              <a:t>obezite</a:t>
            </a:r>
            <a:r>
              <a:rPr lang="tr-TR" sz="2400" dirty="0">
                <a:latin typeface="+mj-lt"/>
              </a:rPr>
              <a:t> kolaylıkla oluşur.</a:t>
            </a:r>
            <a:r>
              <a:rPr lang="tr-TR" sz="2400" dirty="0" smtClean="0">
                <a:latin typeface="+mj-lt"/>
              </a:rPr>
              <a:t> (14).</a:t>
            </a:r>
            <a:endParaRPr lang="tr-TR" sz="2400" dirty="0">
              <a:latin typeface="+mj-lt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 smtClean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 smtClean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 smtClean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400" dirty="0">
                <a:latin typeface="Gabriola" pitchFamily="82" charset="0"/>
              </a:rPr>
              <a:t>	</a:t>
            </a:r>
            <a:endParaRPr lang="tr-TR" sz="1400" dirty="0" smtClean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 smtClean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 smtClean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 smtClean="0">
              <a:latin typeface="+mj-lt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r>
              <a:rPr lang="tr-TR" sz="1000" dirty="0" smtClean="0">
                <a:latin typeface="+mj-lt"/>
              </a:rPr>
              <a:t>14.Değirmenci </a:t>
            </a:r>
            <a:r>
              <a:rPr lang="tr-TR" sz="1000" dirty="0" err="1">
                <a:latin typeface="+mj-lt"/>
              </a:rPr>
              <a:t>T,Obez</a:t>
            </a:r>
            <a:r>
              <a:rPr lang="tr-TR" sz="1000" dirty="0">
                <a:latin typeface="+mj-lt"/>
              </a:rPr>
              <a:t> Erişkinlerde Benlik </a:t>
            </a:r>
            <a:r>
              <a:rPr lang="tr-TR" sz="1000" dirty="0" err="1">
                <a:latin typeface="+mj-lt"/>
              </a:rPr>
              <a:t>Saygısı,Yaşam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Kalitesi,Yeme</a:t>
            </a:r>
            <a:r>
              <a:rPr lang="tr-TR" sz="1000" dirty="0">
                <a:latin typeface="+mj-lt"/>
              </a:rPr>
              <a:t>  </a:t>
            </a:r>
            <a:r>
              <a:rPr lang="tr-TR" sz="1000" dirty="0" err="1">
                <a:latin typeface="+mj-lt"/>
              </a:rPr>
              <a:t>Tutumu,Depresyon</a:t>
            </a:r>
            <a:r>
              <a:rPr lang="tr-TR" sz="1000" dirty="0">
                <a:latin typeface="+mj-lt"/>
              </a:rPr>
              <a:t> ve </a:t>
            </a:r>
            <a:r>
              <a:rPr lang="tr-TR" sz="1000" dirty="0" err="1">
                <a:latin typeface="+mj-lt"/>
              </a:rPr>
              <a:t>Anksiyete</a:t>
            </a:r>
            <a:r>
              <a:rPr lang="tr-TR" sz="1000" dirty="0">
                <a:latin typeface="+mj-lt"/>
              </a:rPr>
              <a:t> Pamukkale </a:t>
            </a:r>
            <a:r>
              <a:rPr lang="tr-TR" sz="1000" dirty="0" err="1">
                <a:latin typeface="+mj-lt"/>
              </a:rPr>
              <a:t>Ünv.Tıp</a:t>
            </a:r>
            <a:r>
              <a:rPr lang="tr-TR" sz="1000" dirty="0">
                <a:latin typeface="+mj-lt"/>
              </a:rPr>
              <a:t> </a:t>
            </a:r>
            <a:r>
              <a:rPr lang="tr-TR" sz="1000" dirty="0" err="1">
                <a:latin typeface="+mj-lt"/>
              </a:rPr>
              <a:t>Fak.Uzmanlık</a:t>
            </a:r>
            <a:r>
              <a:rPr lang="tr-TR" sz="1000" dirty="0">
                <a:latin typeface="+mj-lt"/>
              </a:rPr>
              <a:t> Tezi </a:t>
            </a:r>
            <a:r>
              <a:rPr lang="tr-TR" sz="1000" dirty="0" smtClean="0">
                <a:latin typeface="+mj-lt"/>
              </a:rPr>
              <a:t>2006</a:t>
            </a: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 smtClean="0">
              <a:latin typeface="Gabriola" pitchFamily="82" charset="0"/>
            </a:endParaRPr>
          </a:p>
          <a:p>
            <a:pPr marL="180000" indent="-180000">
              <a:lnSpc>
                <a:spcPct val="50000"/>
              </a:lnSpc>
              <a:spcAft>
                <a:spcPts val="600"/>
              </a:spcAft>
            </a:pPr>
            <a:endParaRPr lang="tr-TR" sz="1400" dirty="0">
              <a:latin typeface="Gabriola" pitchFamily="82" charset="0"/>
            </a:endParaRPr>
          </a:p>
          <a:p>
            <a:r>
              <a:rPr lang="tr-TR" dirty="0" smtClean="0">
                <a:latin typeface="Gabriola" pitchFamily="82" charset="0"/>
              </a:rPr>
              <a:t> </a:t>
            </a:r>
            <a:endParaRPr lang="tr-TR" dirty="0">
              <a:latin typeface="Gabriola" pitchFamily="82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293096"/>
            <a:ext cx="2952328" cy="2169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6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ema3">
  <a:themeElements>
    <a:clrScheme name="Ofis Temas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 Teması">
      <a:majorFont>
        <a:latin typeface="Arial"/>
        <a:ea typeface="SimSun"/>
        <a:cs typeface=""/>
      </a:majorFont>
      <a:minorFont>
        <a:latin typeface="Microsoft Sans Serif"/>
        <a:ea typeface="SimSun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is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is Teması">
  <a:themeElements>
    <a:clrScheme name="Ofis Temas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 Teması">
      <a:majorFont>
        <a:latin typeface="Arial"/>
        <a:ea typeface="SimSun"/>
        <a:cs typeface=""/>
      </a:majorFont>
      <a:minorFont>
        <a:latin typeface="Microsoft Sans Serif"/>
        <a:ea typeface="SimSun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is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KONJUGE_LiNOLEiK_ASiT_KRiLL_YAGi">
  <a:themeElements>
    <a:clrScheme name="Ofis Temas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 Teması">
      <a:majorFont>
        <a:latin typeface="Arial"/>
        <a:ea typeface="SimSun"/>
        <a:cs typeface=""/>
      </a:majorFont>
      <a:minorFont>
        <a:latin typeface="Microsoft Sans Serif"/>
        <a:ea typeface="SimSun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is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Ofis Teması">
  <a:themeElements>
    <a:clrScheme name="Ofis Temas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 Teması">
      <a:majorFont>
        <a:latin typeface="Arial"/>
        <a:ea typeface="SimSun"/>
        <a:cs typeface=""/>
      </a:majorFont>
      <a:minorFont>
        <a:latin typeface="Microsoft Sans Serif"/>
        <a:ea typeface="SimSun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is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ezinti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Tema3</Template>
  <TotalTime>831</TotalTime>
  <Words>1821</Words>
  <Application>Microsoft Office PowerPoint</Application>
  <PresentationFormat>On-screen Show (4:3)</PresentationFormat>
  <Paragraphs>260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30</vt:i4>
      </vt:variant>
    </vt:vector>
  </HeadingPairs>
  <TitlesOfParts>
    <vt:vector size="49" baseType="lpstr">
      <vt:lpstr>SimSun</vt:lpstr>
      <vt:lpstr>Andalus</vt:lpstr>
      <vt:lpstr>Angsana New</vt:lpstr>
      <vt:lpstr>Arial</vt:lpstr>
      <vt:lpstr>Calibri</vt:lpstr>
      <vt:lpstr>Franklin Gothic Book</vt:lpstr>
      <vt:lpstr>Franklin Gothic Medium</vt:lpstr>
      <vt:lpstr>Gabriola</vt:lpstr>
      <vt:lpstr>Georgia</vt:lpstr>
      <vt:lpstr>Microsoft Sans Serif</vt:lpstr>
      <vt:lpstr>Times New Roman</vt:lpstr>
      <vt:lpstr>Vani</vt:lpstr>
      <vt:lpstr>Wingdings</vt:lpstr>
      <vt:lpstr>Wingdings 2</vt:lpstr>
      <vt:lpstr>Tema3</vt:lpstr>
      <vt:lpstr>1_Ofis Teması</vt:lpstr>
      <vt:lpstr>1_KONJUGE_LiNOLEiK_ASiT_KRiLL_YAGi</vt:lpstr>
      <vt:lpstr>2_Ofis Teması</vt:lpstr>
      <vt:lpstr>Gezinti</vt:lpstr>
      <vt:lpstr>OBEZ VE KİLOLU BİREYLERDE PSİKOLOJİK DURUMUN YEME DAVRANIŞINA ETKİSİ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OBEZ VE KİLOLU BİREYLERDE PSİKOLOJİK DURUMUN YEME DAVRANIŞINA ETKİSİ</dc:title>
  <dc:creator>sumeyye</dc:creator>
  <cp:lastModifiedBy>Administrator</cp:lastModifiedBy>
  <cp:revision>108</cp:revision>
  <dcterms:created xsi:type="dcterms:W3CDTF">2013-04-23T19:59:59Z</dcterms:created>
  <dcterms:modified xsi:type="dcterms:W3CDTF">2013-12-13T13:57:15Z</dcterms:modified>
</cp:coreProperties>
</file>